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6" r:id="rId1"/>
  </p:sldMasterIdLst>
  <p:notesMasterIdLst>
    <p:notesMasterId r:id="rId15"/>
  </p:notesMasterIdLst>
  <p:handoutMasterIdLst>
    <p:handoutMasterId r:id="rId16"/>
  </p:handoutMasterIdLst>
  <p:sldIdLst>
    <p:sldId id="437" r:id="rId2"/>
    <p:sldId id="300" r:id="rId3"/>
    <p:sldId id="441" r:id="rId4"/>
    <p:sldId id="420" r:id="rId5"/>
    <p:sldId id="429" r:id="rId6"/>
    <p:sldId id="431" r:id="rId7"/>
    <p:sldId id="443" r:id="rId8"/>
    <p:sldId id="444" r:id="rId9"/>
    <p:sldId id="435" r:id="rId10"/>
    <p:sldId id="445" r:id="rId11"/>
    <p:sldId id="446" r:id="rId12"/>
    <p:sldId id="447" r:id="rId13"/>
    <p:sldId id="448" r:id="rId14"/>
  </p:sldIdLst>
  <p:sldSz cx="12192000" cy="6858000"/>
  <p:notesSz cx="6724650" cy="9774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oklusējuma sadaļa" id="{19E5FC35-A3BB-4B34-A66D-991776ED4441}">
          <p14:sldIdLst>
            <p14:sldId id="437"/>
            <p14:sldId id="300"/>
            <p14:sldId id="441"/>
          </p14:sldIdLst>
        </p14:section>
        <p14:section name="Nenosaukta sadaļa" id="{15E7E922-98E9-41CC-9254-C2DD1102E9A6}">
          <p14:sldIdLst>
            <p14:sldId id="420"/>
            <p14:sldId id="429"/>
            <p14:sldId id="431"/>
            <p14:sldId id="443"/>
            <p14:sldId id="444"/>
            <p14:sldId id="435"/>
            <p14:sldId id="445"/>
            <p14:sldId id="446"/>
            <p14:sldId id="447"/>
            <p14:sldId id="4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Bašķere" initials="BB" lastIdx="1" clrIdx="0">
    <p:extLst>
      <p:ext uri="{19B8F6BF-5375-455C-9EA6-DF929625EA0E}">
        <p15:presenceInfo xmlns:p15="http://schemas.microsoft.com/office/powerpoint/2012/main" userId="S-1-5-21-924060480-1444801791-4070566659-2186" providerId="AD"/>
      </p:ext>
    </p:extLst>
  </p:cmAuthor>
  <p:cmAuthor id="2" name="dzintra.kalnina@ikvd.gov.lv" initials="d" lastIdx="7" clrIdx="1">
    <p:extLst>
      <p:ext uri="{19B8F6BF-5375-455C-9EA6-DF929625EA0E}">
        <p15:presenceInfo xmlns:p15="http://schemas.microsoft.com/office/powerpoint/2012/main" userId="29e8543518821b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84C6"/>
    <a:srgbClr val="336600"/>
    <a:srgbClr val="CC6600"/>
    <a:srgbClr val="336699"/>
    <a:srgbClr val="FF7979"/>
    <a:srgbClr val="DD8F7C"/>
    <a:srgbClr val="E7B0A3"/>
    <a:srgbClr val="FF9999"/>
    <a:srgbClr val="39E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60683" autoAdjust="0"/>
  </p:normalViewPr>
  <p:slideViewPr>
    <p:cSldViewPr snapToGrid="0">
      <p:cViewPr varScale="1">
        <p:scale>
          <a:sx n="48" d="100"/>
          <a:sy n="48" d="100"/>
        </p:scale>
        <p:origin x="1408"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lv-LV" b="1" dirty="0">
                <a:solidFill>
                  <a:srgbClr val="002060"/>
                </a:solidFill>
              </a:rPr>
              <a:t>VEIKTĀS PROGRAMMU EKSPERTĪZES (ATBILSTĪBA N/A)</a:t>
            </a:r>
          </a:p>
        </c:rich>
      </c:tx>
      <c:layout>
        <c:manualLayout>
          <c:xMode val="edge"/>
          <c:yMode val="edge"/>
          <c:x val="0.29793102381552511"/>
          <c:y val="4.58014109335553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lv-LV"/>
        </a:p>
      </c:txPr>
    </c:title>
    <c:autoTitleDeleted val="0"/>
    <c:plotArea>
      <c:layout>
        <c:manualLayout>
          <c:layoutTarget val="inner"/>
          <c:xMode val="edge"/>
          <c:yMode val="edge"/>
          <c:x val="0.12314457702780231"/>
          <c:y val="0.10336739887354517"/>
          <c:w val="0.85469550128093263"/>
          <c:h val="0.79105054890236381"/>
        </c:manualLayout>
      </c:layout>
      <c:barChart>
        <c:barDir val="bar"/>
        <c:grouping val="clustered"/>
        <c:varyColors val="0"/>
        <c:ser>
          <c:idx val="0"/>
          <c:order val="0"/>
          <c:tx>
            <c:strRef>
              <c:f>Lapa1!$B$1</c:f>
              <c:strCache>
                <c:ptCount val="1"/>
                <c:pt idx="0">
                  <c:v>Veiktās ekspertīzes</c:v>
                </c:pt>
              </c:strCache>
            </c:strRef>
          </c:tx>
          <c:spPr>
            <a:solidFill>
              <a:schemeClr val="accent1"/>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4-EEAA-4855-B475-37053EBFF96B}"/>
              </c:ext>
            </c:extLst>
          </c:dPt>
          <c:dPt>
            <c:idx val="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EEAA-4855-B475-37053EBFF96B}"/>
              </c:ext>
            </c:extLst>
          </c:dPt>
          <c:dPt>
            <c:idx val="2"/>
            <c:invertIfNegative val="0"/>
            <c:bubble3D val="0"/>
            <c:extLst>
              <c:ext xmlns:c16="http://schemas.microsoft.com/office/drawing/2014/chart" uri="{C3380CC4-5D6E-409C-BE32-E72D297353CC}">
                <c16:uniqueId val="{00000005-EEAA-4855-B475-37053EBFF96B}"/>
              </c:ext>
            </c:extLst>
          </c:dPt>
          <c:dLbls>
            <c:dLbl>
              <c:idx val="0"/>
              <c:tx>
                <c:rich>
                  <a:bodyPr/>
                  <a:lstStyle/>
                  <a:p>
                    <a:fld id="{7E06E99D-80B3-47E2-B918-7CC8E65DD786}" type="VALUE">
                      <a:rPr lang="en-US" sz="1600"/>
                      <a:pPr/>
                      <a:t>[VĒRTĪBA]</a:t>
                    </a:fld>
                    <a:endParaRPr lang="lv-LV"/>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EAA-4855-B475-37053EBFF96B}"/>
                </c:ext>
              </c:extLst>
            </c:dLbl>
            <c:dLbl>
              <c:idx val="1"/>
              <c:tx>
                <c:rich>
                  <a:bodyPr/>
                  <a:lstStyle/>
                  <a:p>
                    <a:fld id="{6C0C1B74-E0D3-49E1-981B-B18CA3B9858D}" type="VALUE">
                      <a:rPr lang="en-US"/>
                      <a:pPr/>
                      <a:t>[VĒRTĪBA]</a:t>
                    </a:fld>
                    <a:endParaRPr lang="lv-LV"/>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AA-4855-B475-37053EBFF96B}"/>
                </c:ext>
              </c:extLst>
            </c:dLbl>
            <c:dLbl>
              <c:idx val="2"/>
              <c:tx>
                <c:rich>
                  <a:bodyPr/>
                  <a:lstStyle/>
                  <a:p>
                    <a:r>
                      <a:rPr lang="en-US" sz="1800" dirty="0"/>
                      <a:t>316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AA-4855-B475-37053EBFF9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2023 (9)</c:v>
                </c:pt>
                <c:pt idx="1">
                  <c:v>2022</c:v>
                </c:pt>
                <c:pt idx="2">
                  <c:v>2021</c:v>
                </c:pt>
                <c:pt idx="3">
                  <c:v>Kopā 2021-2023</c:v>
                </c:pt>
              </c:strCache>
            </c:strRef>
          </c:cat>
          <c:val>
            <c:numRef>
              <c:f>Lapa1!$B$2:$B$5</c:f>
              <c:numCache>
                <c:formatCode>General</c:formatCode>
                <c:ptCount val="4"/>
                <c:pt idx="0">
                  <c:v>87</c:v>
                </c:pt>
                <c:pt idx="1">
                  <c:v>140</c:v>
                </c:pt>
                <c:pt idx="2">
                  <c:v>176</c:v>
                </c:pt>
                <c:pt idx="3">
                  <c:v>403</c:v>
                </c:pt>
              </c:numCache>
            </c:numRef>
          </c:val>
          <c:extLst>
            <c:ext xmlns:c16="http://schemas.microsoft.com/office/drawing/2014/chart" uri="{C3380CC4-5D6E-409C-BE32-E72D297353CC}">
              <c16:uniqueId val="{00000000-EEAA-4855-B475-37053EBFF96B}"/>
            </c:ext>
          </c:extLst>
        </c:ser>
        <c:dLbls>
          <c:dLblPos val="inEnd"/>
          <c:showLegendKey val="0"/>
          <c:showVal val="1"/>
          <c:showCatName val="0"/>
          <c:showSerName val="0"/>
          <c:showPercent val="0"/>
          <c:showBubbleSize val="0"/>
        </c:dLbls>
        <c:gapWidth val="182"/>
        <c:axId val="396048648"/>
        <c:axId val="396048976"/>
      </c:barChart>
      <c:catAx>
        <c:axId val="39604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96048976"/>
        <c:crosses val="autoZero"/>
        <c:auto val="1"/>
        <c:lblAlgn val="ctr"/>
        <c:lblOffset val="100"/>
        <c:noMultiLvlLbl val="0"/>
      </c:catAx>
      <c:valAx>
        <c:axId val="396048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9604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lv-LV" sz="1860" dirty="0">
                <a:solidFill>
                  <a:schemeClr val="tx1">
                    <a:lumMod val="75000"/>
                  </a:schemeClr>
                </a:solidFill>
              </a:rPr>
              <a:t>Kopējais regulāri pārbaudīto izglītības programmu akreditāciju termiņu un mācību īstenošanas vietu skaits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389259886722599"/>
          <c:y val="0.25175243014807852"/>
          <c:w val="0.80749619464024736"/>
          <c:h val="0.71863020521435528"/>
        </c:manualLayout>
      </c:layout>
      <c:bar3DChart>
        <c:barDir val="bar"/>
        <c:grouping val="stacked"/>
        <c:varyColors val="0"/>
        <c:ser>
          <c:idx val="0"/>
          <c:order val="0"/>
          <c:tx>
            <c:strRef>
              <c:f>Lapa1!$B$1</c:f>
              <c:strCache>
                <c:ptCount val="1"/>
                <c:pt idx="0">
                  <c:v>Kopējais skaits </c:v>
                </c:pt>
              </c:strCache>
            </c:strRef>
          </c:tx>
          <c:spPr>
            <a:solidFill>
              <a:schemeClr val="accent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7-3A1B-40C3-851C-A4A4AFC7ECC3}"/>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6-3A1B-40C3-851C-A4A4AFC7EC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Lapa1!$A$2:$A$5</c:f>
              <c:strCache>
                <c:ptCount val="4"/>
                <c:pt idx="0">
                  <c:v>2023 (9)</c:v>
                </c:pt>
                <c:pt idx="1">
                  <c:v>2022</c:v>
                </c:pt>
                <c:pt idx="2">
                  <c:v>2021</c:v>
                </c:pt>
                <c:pt idx="3">
                  <c:v>Kopā 2021-2023</c:v>
                </c:pt>
              </c:strCache>
            </c:strRef>
          </c:cat>
          <c:val>
            <c:numRef>
              <c:f>Lapa1!$B$2:$B$5</c:f>
              <c:numCache>
                <c:formatCode>General</c:formatCode>
                <c:ptCount val="4"/>
                <c:pt idx="0">
                  <c:v>6538</c:v>
                </c:pt>
                <c:pt idx="1">
                  <c:v>7037</c:v>
                </c:pt>
                <c:pt idx="2">
                  <c:v>4460</c:v>
                </c:pt>
                <c:pt idx="3">
                  <c:v>18035</c:v>
                </c:pt>
              </c:numCache>
            </c:numRef>
          </c:val>
          <c:extLst>
            <c:ext xmlns:c16="http://schemas.microsoft.com/office/drawing/2014/chart" uri="{C3380CC4-5D6E-409C-BE32-E72D297353CC}">
              <c16:uniqueId val="{00000000-3A1B-40C3-851C-A4A4AFC7ECC3}"/>
            </c:ext>
          </c:extLst>
        </c:ser>
        <c:ser>
          <c:idx val="1"/>
          <c:order val="1"/>
          <c:tx>
            <c:strRef>
              <c:f>Lapa1!$C$1</c:f>
              <c:strCache>
                <c:ptCount val="1"/>
                <c:pt idx="0">
                  <c:v>Konstatētā neatbilstība</c:v>
                </c:pt>
              </c:strCache>
            </c:strRef>
          </c:tx>
          <c:spPr>
            <a:solidFill>
              <a:schemeClr val="accent3"/>
            </a:solidFill>
            <a:ln>
              <a:noFill/>
            </a:ln>
            <a:effectLst/>
            <a:sp3d/>
          </c:spPr>
          <c:invertIfNegative val="0"/>
          <c:dPt>
            <c:idx val="0"/>
            <c:invertIfNegative val="0"/>
            <c:bubble3D val="0"/>
            <c:spPr>
              <a:solidFill>
                <a:schemeClr val="accent4"/>
              </a:solidFill>
              <a:ln>
                <a:noFill/>
              </a:ln>
              <a:effectLst/>
              <a:sp3d/>
            </c:spPr>
            <c:extLst>
              <c:ext xmlns:c16="http://schemas.microsoft.com/office/drawing/2014/chart" uri="{C3380CC4-5D6E-409C-BE32-E72D297353CC}">
                <c16:uniqueId val="{00000005-3A1B-40C3-851C-A4A4AFC7ECC3}"/>
              </c:ext>
            </c:extLst>
          </c:dPt>
          <c:dPt>
            <c:idx val="1"/>
            <c:invertIfNegative val="0"/>
            <c:bubble3D val="0"/>
            <c:spPr>
              <a:solidFill>
                <a:schemeClr val="accent4"/>
              </a:solidFill>
              <a:ln>
                <a:noFill/>
              </a:ln>
              <a:effectLst/>
              <a:sp3d/>
            </c:spPr>
            <c:extLst>
              <c:ext xmlns:c16="http://schemas.microsoft.com/office/drawing/2014/chart" uri="{C3380CC4-5D6E-409C-BE32-E72D297353CC}">
                <c16:uniqueId val="{00000008-3A1B-40C3-851C-A4A4AFC7ECC3}"/>
              </c:ext>
            </c:extLst>
          </c:dPt>
          <c:dLbls>
            <c:dLbl>
              <c:idx val="0"/>
              <c:layout>
                <c:manualLayout>
                  <c:x val="-3.4896012173487585E-3"/>
                  <c:y val="-2.1154427571134565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6"/>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4.4230649634603957E-2"/>
                      <c:h val="4.6129128711436408E-2"/>
                    </c:manualLayout>
                  </c15:layout>
                </c:ext>
                <c:ext xmlns:c16="http://schemas.microsoft.com/office/drawing/2014/chart" uri="{C3380CC4-5D6E-409C-BE32-E72D297353CC}">
                  <c16:uniqueId val="{00000005-3A1B-40C3-851C-A4A4AFC7ECC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Lapa1!$A$2:$A$5</c:f>
              <c:strCache>
                <c:ptCount val="4"/>
                <c:pt idx="0">
                  <c:v>2023 (9)</c:v>
                </c:pt>
                <c:pt idx="1">
                  <c:v>2022</c:v>
                </c:pt>
                <c:pt idx="2">
                  <c:v>2021</c:v>
                </c:pt>
                <c:pt idx="3">
                  <c:v>Kopā 2021-2023</c:v>
                </c:pt>
              </c:strCache>
            </c:strRef>
          </c:cat>
          <c:val>
            <c:numRef>
              <c:f>Lapa1!$C$2:$C$5</c:f>
              <c:numCache>
                <c:formatCode>General</c:formatCode>
                <c:ptCount val="4"/>
                <c:pt idx="0">
                  <c:v>1121</c:v>
                </c:pt>
                <c:pt idx="1">
                  <c:v>453</c:v>
                </c:pt>
                <c:pt idx="2">
                  <c:v>878</c:v>
                </c:pt>
                <c:pt idx="3">
                  <c:v>2452</c:v>
                </c:pt>
              </c:numCache>
            </c:numRef>
          </c:val>
          <c:extLst>
            <c:ext xmlns:c16="http://schemas.microsoft.com/office/drawing/2014/chart" uri="{C3380CC4-5D6E-409C-BE32-E72D297353CC}">
              <c16:uniqueId val="{00000001-3A1B-40C3-851C-A4A4AFC7ECC3}"/>
            </c:ext>
          </c:extLst>
        </c:ser>
        <c:dLbls>
          <c:showLegendKey val="0"/>
          <c:showVal val="1"/>
          <c:showCatName val="0"/>
          <c:showSerName val="0"/>
          <c:showPercent val="0"/>
          <c:showBubbleSize val="0"/>
        </c:dLbls>
        <c:gapWidth val="79"/>
        <c:shape val="box"/>
        <c:axId val="473301616"/>
        <c:axId val="471872312"/>
        <c:axId val="0"/>
      </c:bar3DChart>
      <c:catAx>
        <c:axId val="47330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lv-LV"/>
          </a:p>
        </c:txPr>
        <c:crossAx val="471872312"/>
        <c:crosses val="autoZero"/>
        <c:auto val="1"/>
        <c:lblAlgn val="ctr"/>
        <c:lblOffset val="100"/>
        <c:noMultiLvlLbl val="0"/>
      </c:catAx>
      <c:valAx>
        <c:axId val="471872312"/>
        <c:scaling>
          <c:orientation val="minMax"/>
        </c:scaling>
        <c:delete val="1"/>
        <c:axPos val="b"/>
        <c:numFmt formatCode="General" sourceLinked="1"/>
        <c:majorTickMark val="none"/>
        <c:minorTickMark val="none"/>
        <c:tickLblPos val="nextTo"/>
        <c:crossAx val="473301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b="1" dirty="0">
                <a:solidFill>
                  <a:schemeClr val="tx1">
                    <a:lumMod val="75000"/>
                  </a:schemeClr>
                </a:solidFill>
              </a:rPr>
              <a:t>VEIKTO</a:t>
            </a:r>
            <a:r>
              <a:rPr lang="lv-LV" b="1" baseline="0" dirty="0">
                <a:solidFill>
                  <a:schemeClr val="tx1">
                    <a:lumMod val="75000"/>
                  </a:schemeClr>
                </a:solidFill>
              </a:rPr>
              <a:t> PĀRBAUŽU SASTĀDĪTIE PĀRBAUDES AKTI</a:t>
            </a:r>
            <a:endParaRPr lang="lv-LV" b="1"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961689866788066"/>
          <c:y val="0.24212817626637323"/>
          <c:w val="0.78976168799212598"/>
          <c:h val="0.75349287933729825"/>
        </c:manualLayout>
      </c:layout>
      <c:bar3DChart>
        <c:barDir val="bar"/>
        <c:grouping val="stacked"/>
        <c:varyColors val="0"/>
        <c:ser>
          <c:idx val="0"/>
          <c:order val="0"/>
          <c:tx>
            <c:strRef>
              <c:f>Lapa1!$B$1</c:f>
              <c:strCache>
                <c:ptCount val="1"/>
                <c:pt idx="0">
                  <c:v>Pārbaudes akti</c:v>
                </c:pt>
              </c:strCache>
            </c:strRef>
          </c:tx>
          <c:spPr>
            <a:solidFill>
              <a:schemeClr val="accent1"/>
            </a:solidFill>
            <a:ln>
              <a:noFill/>
            </a:ln>
            <a:effectLst/>
            <a:sp3d/>
          </c:spPr>
          <c:invertIfNegative val="0"/>
          <c:dPt>
            <c:idx val="0"/>
            <c:invertIfNegative val="0"/>
            <c:bubble3D val="0"/>
            <c:spPr>
              <a:solidFill>
                <a:schemeClr val="bg2">
                  <a:lumMod val="40000"/>
                  <a:lumOff val="60000"/>
                </a:schemeClr>
              </a:solidFill>
              <a:ln>
                <a:noFill/>
              </a:ln>
              <a:effectLst/>
              <a:sp3d/>
            </c:spPr>
            <c:extLst>
              <c:ext xmlns:c16="http://schemas.microsoft.com/office/drawing/2014/chart" uri="{C3380CC4-5D6E-409C-BE32-E72D297353CC}">
                <c16:uniqueId val="{00000005-37DA-4648-9C53-01A2B1DCD6BA}"/>
              </c:ext>
            </c:extLst>
          </c:dPt>
          <c:dPt>
            <c:idx val="1"/>
            <c:invertIfNegative val="0"/>
            <c:bubble3D val="0"/>
            <c:spPr>
              <a:solidFill>
                <a:schemeClr val="bg2">
                  <a:lumMod val="60000"/>
                  <a:lumOff val="40000"/>
                </a:schemeClr>
              </a:solidFill>
              <a:ln>
                <a:noFill/>
              </a:ln>
              <a:effectLst/>
              <a:sp3d/>
            </c:spPr>
            <c:extLst>
              <c:ext xmlns:c16="http://schemas.microsoft.com/office/drawing/2014/chart" uri="{C3380CC4-5D6E-409C-BE32-E72D297353CC}">
                <c16:uniqueId val="{00000003-37DA-4648-9C53-01A2B1DCD6BA}"/>
              </c:ext>
            </c:extLst>
          </c:dPt>
          <c:dPt>
            <c:idx val="2"/>
            <c:invertIfNegative val="0"/>
            <c:bubble3D val="0"/>
            <c:extLst>
              <c:ext xmlns:c16="http://schemas.microsoft.com/office/drawing/2014/chart" uri="{C3380CC4-5D6E-409C-BE32-E72D297353CC}">
                <c16:uniqueId val="{00000004-37DA-4648-9C53-01A2B1DCD6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2023 (9)</c:v>
                </c:pt>
                <c:pt idx="1">
                  <c:v>2022</c:v>
                </c:pt>
                <c:pt idx="2">
                  <c:v>2021</c:v>
                </c:pt>
                <c:pt idx="3">
                  <c:v>Kopā 2021-2023</c:v>
                </c:pt>
              </c:strCache>
            </c:strRef>
          </c:cat>
          <c:val>
            <c:numRef>
              <c:f>Lapa1!$B$2:$B$5</c:f>
              <c:numCache>
                <c:formatCode>General</c:formatCode>
                <c:ptCount val="4"/>
                <c:pt idx="0">
                  <c:v>78</c:v>
                </c:pt>
                <c:pt idx="1">
                  <c:v>131</c:v>
                </c:pt>
                <c:pt idx="2">
                  <c:v>128</c:v>
                </c:pt>
                <c:pt idx="3">
                  <c:v>337</c:v>
                </c:pt>
              </c:numCache>
            </c:numRef>
          </c:val>
          <c:extLst>
            <c:ext xmlns:c16="http://schemas.microsoft.com/office/drawing/2014/chart" uri="{C3380CC4-5D6E-409C-BE32-E72D297353CC}">
              <c16:uniqueId val="{00000000-37DA-4648-9C53-01A2B1DCD6BA}"/>
            </c:ext>
          </c:extLst>
        </c:ser>
        <c:dLbls>
          <c:showLegendKey val="0"/>
          <c:showVal val="1"/>
          <c:showCatName val="0"/>
          <c:showSerName val="0"/>
          <c:showPercent val="0"/>
          <c:showBubbleSize val="0"/>
        </c:dLbls>
        <c:gapWidth val="150"/>
        <c:shape val="box"/>
        <c:axId val="525129992"/>
        <c:axId val="525133272"/>
        <c:axId val="0"/>
      </c:bar3DChart>
      <c:catAx>
        <c:axId val="525129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25133272"/>
        <c:crosses val="autoZero"/>
        <c:auto val="1"/>
        <c:lblAlgn val="ctr"/>
        <c:lblOffset val="100"/>
        <c:noMultiLvlLbl val="0"/>
      </c:catAx>
      <c:valAx>
        <c:axId val="525133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25129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lv-LV" sz="1860" b="1" dirty="0">
                <a:solidFill>
                  <a:schemeClr val="tx1"/>
                </a:solidFill>
              </a:rPr>
              <a:t>VEIKTO PĀRBAUŽU VEIDI</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Lapa1!$B$1</c:f>
              <c:strCache>
                <c:ptCount val="1"/>
                <c:pt idx="0">
                  <c:v>Pēc izglītības programmas</c:v>
                </c:pt>
              </c:strCache>
            </c:strRef>
          </c:tx>
          <c:spPr>
            <a:solidFill>
              <a:schemeClr val="accent2"/>
            </a:solidFill>
            <a:ln>
              <a:noFill/>
            </a:ln>
            <a:effectLst/>
            <a:sp3d/>
          </c:spPr>
          <c:invertIfNegative val="0"/>
          <c:dLbls>
            <c:dLbl>
              <c:idx val="0"/>
              <c:layout>
                <c:manualLayout>
                  <c:x val="1.0772816197942346E-2"/>
                  <c:y val="-5.3240753910635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04-4783-AF7D-7240BFD9363F}"/>
                </c:ext>
              </c:extLst>
            </c:dLbl>
            <c:dLbl>
              <c:idx val="1"/>
              <c:layout>
                <c:manualLayout>
                  <c:x val="1.4363754930589794E-2"/>
                  <c:y val="-6.0846575897868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4-4783-AF7D-7240BFD9363F}"/>
                </c:ext>
              </c:extLst>
            </c:dLbl>
            <c:dLbl>
              <c:idx val="2"/>
              <c:layout>
                <c:manualLayout>
                  <c:x val="2.0348652818335627E-2"/>
                  <c:y val="-5.3240753910635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04-4783-AF7D-7240BFD93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Lapa1!$A$2:$A$4</c:f>
              <c:strCache>
                <c:ptCount val="3"/>
                <c:pt idx="0">
                  <c:v>2021</c:v>
                </c:pt>
                <c:pt idx="1">
                  <c:v>2022</c:v>
                </c:pt>
                <c:pt idx="2">
                  <c:v>2023 (9)</c:v>
                </c:pt>
              </c:strCache>
            </c:strRef>
          </c:cat>
          <c:val>
            <c:numRef>
              <c:f>Lapa1!$B$2:$B$4</c:f>
              <c:numCache>
                <c:formatCode>General</c:formatCode>
                <c:ptCount val="3"/>
                <c:pt idx="0">
                  <c:v>81</c:v>
                </c:pt>
                <c:pt idx="1">
                  <c:v>54</c:v>
                </c:pt>
                <c:pt idx="2">
                  <c:v>53</c:v>
                </c:pt>
              </c:numCache>
            </c:numRef>
          </c:val>
          <c:extLst>
            <c:ext xmlns:c16="http://schemas.microsoft.com/office/drawing/2014/chart" uri="{C3380CC4-5D6E-409C-BE32-E72D297353CC}">
              <c16:uniqueId val="{00000000-9A4F-4BD0-AA54-8A02EB6F64BC}"/>
            </c:ext>
          </c:extLst>
        </c:ser>
        <c:ser>
          <c:idx val="1"/>
          <c:order val="1"/>
          <c:tx>
            <c:strRef>
              <c:f>Lapa1!$C$1</c:f>
              <c:strCache>
                <c:ptCount val="1"/>
                <c:pt idx="0">
                  <c:v>Pēc kvalifikācijas prakses </c:v>
                </c:pt>
              </c:strCache>
            </c:strRef>
          </c:tx>
          <c:spPr>
            <a:solidFill>
              <a:schemeClr val="accent4"/>
            </a:solidFill>
            <a:ln>
              <a:noFill/>
            </a:ln>
            <a:effectLst/>
            <a:sp3d/>
          </c:spPr>
          <c:invertIfNegative val="0"/>
          <c:dLbls>
            <c:dLbl>
              <c:idx val="0"/>
              <c:layout>
                <c:manualLayout>
                  <c:x val="1.0772816197942301E-2"/>
                  <c:y val="-5.3240753910635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4-4783-AF7D-7240BFD9363F}"/>
                </c:ext>
              </c:extLst>
            </c:dLbl>
            <c:dLbl>
              <c:idx val="1"/>
              <c:layout>
                <c:manualLayout>
                  <c:x val="1.6757714085688092E-2"/>
                  <c:y val="-4.5634931923401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04-4783-AF7D-7240BFD9363F}"/>
                </c:ext>
              </c:extLst>
            </c:dLbl>
            <c:dLbl>
              <c:idx val="2"/>
              <c:layout>
                <c:manualLayout>
                  <c:x val="1.6757714085688092E-2"/>
                  <c:y val="-4.5634931923401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04-4783-AF7D-7240BFD93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Lapa1!$A$2:$A$4</c:f>
              <c:strCache>
                <c:ptCount val="3"/>
                <c:pt idx="0">
                  <c:v>2021</c:v>
                </c:pt>
                <c:pt idx="1">
                  <c:v>2022</c:v>
                </c:pt>
                <c:pt idx="2">
                  <c:v>2023 (9)</c:v>
                </c:pt>
              </c:strCache>
            </c:strRef>
          </c:cat>
          <c:val>
            <c:numRef>
              <c:f>Lapa1!$C$2:$C$4</c:f>
              <c:numCache>
                <c:formatCode>General</c:formatCode>
                <c:ptCount val="3"/>
                <c:pt idx="0">
                  <c:v>19</c:v>
                </c:pt>
                <c:pt idx="1">
                  <c:v>48</c:v>
                </c:pt>
                <c:pt idx="2">
                  <c:v>12</c:v>
                </c:pt>
              </c:numCache>
            </c:numRef>
          </c:val>
          <c:extLst>
            <c:ext xmlns:c16="http://schemas.microsoft.com/office/drawing/2014/chart" uri="{C3380CC4-5D6E-409C-BE32-E72D297353CC}">
              <c16:uniqueId val="{00000001-9A4F-4BD0-AA54-8A02EB6F64BC}"/>
            </c:ext>
          </c:extLst>
        </c:ser>
        <c:ser>
          <c:idx val="2"/>
          <c:order val="2"/>
          <c:tx>
            <c:strRef>
              <c:f>Lapa1!$D$1</c:f>
              <c:strCache>
                <c:ptCount val="1"/>
                <c:pt idx="0">
                  <c:v>Pēc  kvalifikācijas eksāmena</c:v>
                </c:pt>
              </c:strCache>
            </c:strRef>
          </c:tx>
          <c:spPr>
            <a:solidFill>
              <a:schemeClr val="accent5"/>
            </a:solidFill>
            <a:ln>
              <a:noFill/>
            </a:ln>
            <a:effectLst/>
            <a:sp3d/>
          </c:spPr>
          <c:invertIfNegative val="0"/>
          <c:dLbls>
            <c:dLbl>
              <c:idx val="0"/>
              <c:layout>
                <c:manualLayout>
                  <c:x val="2.1545632395884647E-2"/>
                  <c:y val="-4.5634931923401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04-4783-AF7D-7240BFD9363F}"/>
                </c:ext>
              </c:extLst>
            </c:dLbl>
            <c:dLbl>
              <c:idx val="1"/>
              <c:layout>
                <c:manualLayout>
                  <c:x val="1.7954693663237153E-2"/>
                  <c:y val="-4.5634931923401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04-4783-AF7D-7240BFD9363F}"/>
                </c:ext>
              </c:extLst>
            </c:dLbl>
            <c:dLbl>
              <c:idx val="2"/>
              <c:layout>
                <c:manualLayout>
                  <c:x val="2.8727509861179411E-2"/>
                  <c:y val="-4.5634931923401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04-4783-AF7D-7240BFD93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Lapa1!$A$2:$A$4</c:f>
              <c:strCache>
                <c:ptCount val="3"/>
                <c:pt idx="0">
                  <c:v>2021</c:v>
                </c:pt>
                <c:pt idx="1">
                  <c:v>2022</c:v>
                </c:pt>
                <c:pt idx="2">
                  <c:v>2023 (9)</c:v>
                </c:pt>
              </c:strCache>
            </c:strRef>
          </c:cat>
          <c:val>
            <c:numRef>
              <c:f>Lapa1!$D$2:$D$4</c:f>
              <c:numCache>
                <c:formatCode>General</c:formatCode>
                <c:ptCount val="3"/>
                <c:pt idx="0">
                  <c:v>28</c:v>
                </c:pt>
                <c:pt idx="1">
                  <c:v>29</c:v>
                </c:pt>
                <c:pt idx="2">
                  <c:v>13</c:v>
                </c:pt>
              </c:numCache>
            </c:numRef>
          </c:val>
          <c:extLst>
            <c:ext xmlns:c16="http://schemas.microsoft.com/office/drawing/2014/chart" uri="{C3380CC4-5D6E-409C-BE32-E72D297353CC}">
              <c16:uniqueId val="{00000002-9A4F-4BD0-AA54-8A02EB6F64BC}"/>
            </c:ext>
          </c:extLst>
        </c:ser>
        <c:dLbls>
          <c:showLegendKey val="0"/>
          <c:showVal val="0"/>
          <c:showCatName val="0"/>
          <c:showSerName val="0"/>
          <c:showPercent val="0"/>
          <c:showBubbleSize val="0"/>
        </c:dLbls>
        <c:gapWidth val="150"/>
        <c:shape val="box"/>
        <c:axId val="867191848"/>
        <c:axId val="867192176"/>
        <c:axId val="0"/>
      </c:bar3DChart>
      <c:catAx>
        <c:axId val="867191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v-LV"/>
          </a:p>
        </c:txPr>
        <c:crossAx val="867192176"/>
        <c:crosses val="autoZero"/>
        <c:auto val="1"/>
        <c:lblAlgn val="ctr"/>
        <c:lblOffset val="100"/>
        <c:noMultiLvlLbl val="0"/>
      </c:catAx>
      <c:valAx>
        <c:axId val="86719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867191848"/>
        <c:crosses val="autoZero"/>
        <c:crossBetween val="between"/>
      </c:valAx>
      <c:spPr>
        <a:noFill/>
        <a:ln>
          <a:noFill/>
        </a:ln>
        <a:effectLst/>
      </c:spPr>
    </c:plotArea>
    <c:legend>
      <c:legendPos val="b"/>
      <c:layout>
        <c:manualLayout>
          <c:xMode val="edge"/>
          <c:yMode val="edge"/>
          <c:x val="0.67955984513024115"/>
          <c:y val="0.10489788735088645"/>
          <c:w val="0.31267588067961244"/>
          <c:h val="0.16110359774048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Lapa1!$B$1</c:f>
              <c:strCache>
                <c:ptCount val="1"/>
                <c:pt idx="0">
                  <c:v>Tirdzniecība</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2-A46F-4454-800F-3AB2E9CB5BF0}"/>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A46F-4454-800F-3AB2E9CB5BF0}"/>
              </c:ext>
            </c:extLst>
          </c:dPt>
          <c:dPt>
            <c:idx val="2"/>
            <c:bubble3D val="0"/>
            <c:spPr>
              <a:solidFill>
                <a:schemeClr val="accent5">
                  <a:lumMod val="90000"/>
                </a:schemeClr>
              </a:solidFill>
              <a:ln w="19050">
                <a:solidFill>
                  <a:schemeClr val="lt1"/>
                </a:solidFill>
              </a:ln>
              <a:effectLst/>
            </c:spPr>
            <c:extLst>
              <c:ext xmlns:c16="http://schemas.microsoft.com/office/drawing/2014/chart" uri="{C3380CC4-5D6E-409C-BE32-E72D297353CC}">
                <c16:uniqueId val="{00000003-A46F-4454-800F-3AB2E9CB5B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D5-4D2A-9544-A243A4EC0B8B}"/>
              </c:ext>
            </c:extLst>
          </c:dPt>
          <c:dLbls>
            <c:dLbl>
              <c:idx val="0"/>
              <c:layout>
                <c:manualLayout>
                  <c:x val="2.3214505413385825E-2"/>
                  <c:y val="-5.6189649594632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6F-4454-800F-3AB2E9CB5BF0}"/>
                </c:ext>
              </c:extLst>
            </c:dLbl>
            <c:dLbl>
              <c:idx val="1"/>
              <c:layout>
                <c:manualLayout>
                  <c:x val="-0.10915791092519685"/>
                  <c:y val="-2.8102852601940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F-4454-800F-3AB2E9CB5BF0}"/>
                </c:ext>
              </c:extLst>
            </c:dLbl>
            <c:dLbl>
              <c:idx val="2"/>
              <c:layout>
                <c:manualLayout>
                  <c:x val="-4.1980376476377979E-2"/>
                  <c:y val="-1.9104329533444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6F-4454-800F-3AB2E9CB5B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Lapa1!$A$2:$A$4</c:f>
              <c:strCache>
                <c:ptCount val="3"/>
                <c:pt idx="0">
                  <c:v>pamatota</c:v>
                </c:pt>
                <c:pt idx="1">
                  <c:v>daļēji pamatota</c:v>
                </c:pt>
                <c:pt idx="2">
                  <c:v>nepamatota</c:v>
                </c:pt>
              </c:strCache>
            </c:strRef>
          </c:cat>
          <c:val>
            <c:numRef>
              <c:f>Lapa1!$B$2:$B$4</c:f>
              <c:numCache>
                <c:formatCode>0%</c:formatCode>
                <c:ptCount val="3"/>
                <c:pt idx="0">
                  <c:v>0.33</c:v>
                </c:pt>
                <c:pt idx="1">
                  <c:v>0.45</c:v>
                </c:pt>
                <c:pt idx="2">
                  <c:v>0.22</c:v>
                </c:pt>
              </c:numCache>
            </c:numRef>
          </c:val>
          <c:extLst>
            <c:ext xmlns:c16="http://schemas.microsoft.com/office/drawing/2014/chart" uri="{C3380CC4-5D6E-409C-BE32-E72D297353CC}">
              <c16:uniqueId val="{00000000-A46F-4454-800F-3AB2E9CB5B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00" dirty="0"/>
              <a:t>2021</a:t>
            </a:r>
          </a:p>
        </c:rich>
      </c:tx>
      <c:layout>
        <c:manualLayout>
          <c:xMode val="edge"/>
          <c:yMode val="edge"/>
          <c:x val="0.4426994970553156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tx>
            <c:strRef>
              <c:f>Lapa1!$B$1</c:f>
              <c:strCache>
                <c:ptCount val="1"/>
                <c:pt idx="0">
                  <c:v>2021</c:v>
                </c:pt>
              </c:strCache>
            </c:strRef>
          </c:tx>
          <c:spPr>
            <a:solidFill>
              <a:schemeClr val="accent1">
                <a:lumMod val="50000"/>
              </a:schemeClr>
            </a:solidFill>
          </c:spPr>
          <c:explosion val="4"/>
          <c:dPt>
            <c:idx val="0"/>
            <c:bubble3D val="0"/>
            <c:explosion val="0"/>
            <c:spPr>
              <a:solidFill>
                <a:schemeClr val="accent3"/>
              </a:solidFill>
              <a:ln w="19050">
                <a:solidFill>
                  <a:schemeClr val="lt1"/>
                </a:solidFill>
              </a:ln>
              <a:effectLst/>
            </c:spPr>
            <c:extLst>
              <c:ext xmlns:c16="http://schemas.microsoft.com/office/drawing/2014/chart" uri="{C3380CC4-5D6E-409C-BE32-E72D297353CC}">
                <c16:uniqueId val="{00000003-9502-43A2-9F57-7BEECC3C84B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4-9502-43A2-9F57-7BEECC3C84B7}"/>
              </c:ext>
            </c:extLst>
          </c:dPt>
          <c:dLbls>
            <c:dLbl>
              <c:idx val="0"/>
              <c:tx>
                <c:rich>
                  <a:bodyPr/>
                  <a:lstStyle/>
                  <a:p>
                    <a:fld id="{24CF7964-4DAE-43E8-A1E1-62F13BC55986}" type="PERCENTAGE">
                      <a:rPr lang="en-US" baseline="0">
                        <a:solidFill>
                          <a:schemeClr val="accent6"/>
                        </a:solidFill>
                      </a:rPr>
                      <a:pPr/>
                      <a:t>[PROCENTUĀLĀ VĒRTĪBA]</a:t>
                    </a:fld>
                    <a:endParaRPr lang="lv-LV"/>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02-43A2-9F57-7BEECC3C84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Lapa1!$A$2:$A$3</c:f>
              <c:strCache>
                <c:ptCount val="2"/>
                <c:pt idx="0">
                  <c:v>Pārkāpumi netika konstatēti 23%</c:v>
                </c:pt>
                <c:pt idx="1">
                  <c:v>Pārkāpumi tika konstatēti 77%</c:v>
                </c:pt>
              </c:strCache>
            </c:strRef>
          </c:cat>
          <c:val>
            <c:numRef>
              <c:f>Lapa1!$B$2:$B$3</c:f>
              <c:numCache>
                <c:formatCode>General</c:formatCode>
                <c:ptCount val="2"/>
                <c:pt idx="0">
                  <c:v>30</c:v>
                </c:pt>
                <c:pt idx="1">
                  <c:v>98</c:v>
                </c:pt>
              </c:numCache>
            </c:numRef>
          </c:val>
          <c:extLst>
            <c:ext xmlns:c16="http://schemas.microsoft.com/office/drawing/2014/chart" uri="{C3380CC4-5D6E-409C-BE32-E72D297353CC}">
              <c16:uniqueId val="{00000000-9502-43A2-9F57-7BEECC3C84B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legendEntry>
      <c:layout>
        <c:manualLayout>
          <c:xMode val="edge"/>
          <c:yMode val="edge"/>
          <c:x val="0.23598930027290196"/>
          <c:y val="0.90814493033633636"/>
          <c:w val="0.63930064946001575"/>
          <c:h val="9.18550696636636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00" dirty="0"/>
              <a:t>2022</a:t>
            </a:r>
          </a:p>
        </c:rich>
      </c:tx>
      <c:layout>
        <c:manualLayout>
          <c:xMode val="edge"/>
          <c:yMode val="edge"/>
          <c:x val="0.4359219648390591"/>
          <c:y val="8.25785631750362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19343646845318366"/>
          <c:y val="0.12187199514093171"/>
          <c:w val="0.62546312860105457"/>
          <c:h val="0.78640128511283414"/>
        </c:manualLayout>
      </c:layout>
      <c:pieChart>
        <c:varyColors val="1"/>
        <c:ser>
          <c:idx val="0"/>
          <c:order val="0"/>
          <c:tx>
            <c:strRef>
              <c:f>Lapa1!$B$1</c:f>
              <c:strCache>
                <c:ptCount val="1"/>
                <c:pt idx="0">
                  <c:v>2022</c:v>
                </c:pt>
              </c:strCache>
            </c:strRef>
          </c:tx>
          <c:spPr>
            <a:solidFill>
              <a:schemeClr val="accent3"/>
            </a:solidFill>
          </c:spPr>
          <c:explosion val="7"/>
          <c:dPt>
            <c:idx val="0"/>
            <c:bubble3D val="0"/>
            <c:explosion val="3"/>
            <c:spPr>
              <a:solidFill>
                <a:schemeClr val="accent3"/>
              </a:solidFill>
              <a:ln w="19050">
                <a:solidFill>
                  <a:schemeClr val="lt1"/>
                </a:solidFill>
              </a:ln>
              <a:effectLst/>
            </c:spPr>
            <c:extLst>
              <c:ext xmlns:c16="http://schemas.microsoft.com/office/drawing/2014/chart" uri="{C3380CC4-5D6E-409C-BE32-E72D297353CC}">
                <c16:uniqueId val="{00000001-0E29-4A3C-879C-CA9F7097ABE8}"/>
              </c:ext>
            </c:extLst>
          </c:dPt>
          <c:dPt>
            <c:idx val="1"/>
            <c:bubble3D val="0"/>
            <c:explosion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0E29-4A3C-879C-CA9F7097ABE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Lapa1!$A$2:$A$3</c:f>
              <c:strCache>
                <c:ptCount val="2"/>
                <c:pt idx="0">
                  <c:v>Pārkāpumi netika konstatēti 57%</c:v>
                </c:pt>
                <c:pt idx="1">
                  <c:v>Pārkāpumi tika konstatēti 43 %</c:v>
                </c:pt>
              </c:strCache>
            </c:strRef>
          </c:cat>
          <c:val>
            <c:numRef>
              <c:f>Lapa1!$B$2:$B$3</c:f>
              <c:numCache>
                <c:formatCode>General</c:formatCode>
                <c:ptCount val="2"/>
                <c:pt idx="0">
                  <c:v>59</c:v>
                </c:pt>
                <c:pt idx="1">
                  <c:v>45</c:v>
                </c:pt>
              </c:numCache>
            </c:numRef>
          </c:val>
          <c:extLst>
            <c:ext xmlns:c16="http://schemas.microsoft.com/office/drawing/2014/chart" uri="{C3380CC4-5D6E-409C-BE32-E72D297353CC}">
              <c16:uniqueId val="{00000004-0E29-4A3C-879C-CA9F7097AB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legendEntry>
      <c:layout>
        <c:manualLayout>
          <c:xMode val="edge"/>
          <c:yMode val="edge"/>
          <c:x val="0.32241759881911375"/>
          <c:y val="0.88574363929615685"/>
          <c:w val="0.61418285524148319"/>
          <c:h val="8.76541645410162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Lapa1!$B$1</c:f>
              <c:strCache>
                <c:ptCount val="1"/>
                <c:pt idx="0">
                  <c:v>Kolonna1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20-4B6E-8C7F-99AAB5CAF3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520-4B6E-8C7F-99AAB5CAF3DF}"/>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E520-4B6E-8C7F-99AAB5CAF3DF}"/>
              </c:ext>
            </c:extLst>
          </c:dPt>
          <c:dLbls>
            <c:dLbl>
              <c:idx val="0"/>
              <c:layout>
                <c:manualLayout>
                  <c:x val="-8.1018700787401574E-3"/>
                  <c:y val="1.96946961309857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20-4B6E-8C7F-99AAB5CAF3DF}"/>
                </c:ext>
              </c:extLst>
            </c:dLbl>
            <c:dLbl>
              <c:idx val="1"/>
              <c:layout>
                <c:manualLayout>
                  <c:x val="5.0414247047244093E-2"/>
                  <c:y val="-7.34822789442495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520-4B6E-8C7F-99AAB5CAF3DF}"/>
                </c:ext>
              </c:extLst>
            </c:dLbl>
            <c:dLbl>
              <c:idx val="2"/>
              <c:layout>
                <c:manualLayout>
                  <c:x val="-3.8296075295275588E-2"/>
                  <c:y val="-3.82618086699182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520-4B6E-8C7F-99AAB5CAF3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lv-LV"/>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Lapa1!$A$2:$A$4</c:f>
              <c:strCache>
                <c:ptCount val="3"/>
                <c:pt idx="0">
                  <c:v>Tika konstatēti būtiski pārkāpumi</c:v>
                </c:pt>
                <c:pt idx="1">
                  <c:v>Tika konstatētas neatbilstības</c:v>
                </c:pt>
                <c:pt idx="2">
                  <c:v>Pārkāpumi netika konstatēti</c:v>
                </c:pt>
              </c:strCache>
            </c:strRef>
          </c:cat>
          <c:val>
            <c:numRef>
              <c:f>Lapa1!$B$2:$B$4</c:f>
              <c:numCache>
                <c:formatCode>General</c:formatCode>
                <c:ptCount val="3"/>
                <c:pt idx="0">
                  <c:v>14</c:v>
                </c:pt>
                <c:pt idx="1">
                  <c:v>38</c:v>
                </c:pt>
                <c:pt idx="2">
                  <c:v>26</c:v>
                </c:pt>
              </c:numCache>
            </c:numRef>
          </c:val>
          <c:extLst>
            <c:ext xmlns:c16="http://schemas.microsoft.com/office/drawing/2014/chart" uri="{C3380CC4-5D6E-409C-BE32-E72D297353CC}">
              <c16:uniqueId val="{00000000-E520-4B6E-8C7F-99AAB5CAF3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31046998031496"/>
          <c:y val="0.81275210305412748"/>
          <c:w val="0.40535310039370087"/>
          <c:h val="0.173185397810937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Labi</c:v>
                </c:pt>
              </c:strCache>
            </c:strRef>
          </c:tx>
          <c:spPr>
            <a:solidFill>
              <a:schemeClr val="accent1"/>
            </a:solidFill>
            <a:ln>
              <a:noFill/>
            </a:ln>
            <a:effectLst/>
          </c:spPr>
          <c:invertIfNegative val="0"/>
          <c:cat>
            <c:strRef>
              <c:f>Lapa1!$A$2:$A$5</c:f>
              <c:strCache>
                <c:ptCount val="4"/>
                <c:pt idx="0">
                  <c:v>Programmas saturs</c:v>
                </c:pt>
                <c:pt idx="1">
                  <c:v>Pedagoga kompetence</c:v>
                </c:pt>
                <c:pt idx="2">
                  <c:v>Mācību materiāli</c:v>
                </c:pt>
                <c:pt idx="3">
                  <c:v>Praktiskā sadaļa</c:v>
                </c:pt>
              </c:strCache>
            </c:strRef>
          </c:cat>
          <c:val>
            <c:numRef>
              <c:f>Lapa1!$B$2:$B$5</c:f>
              <c:numCache>
                <c:formatCode>General</c:formatCode>
                <c:ptCount val="4"/>
                <c:pt idx="0">
                  <c:v>214</c:v>
                </c:pt>
                <c:pt idx="1">
                  <c:v>221</c:v>
                </c:pt>
                <c:pt idx="2">
                  <c:v>207</c:v>
                </c:pt>
                <c:pt idx="3">
                  <c:v>150</c:v>
                </c:pt>
              </c:numCache>
            </c:numRef>
          </c:val>
          <c:extLst>
            <c:ext xmlns:c16="http://schemas.microsoft.com/office/drawing/2014/chart" uri="{C3380CC4-5D6E-409C-BE32-E72D297353CC}">
              <c16:uniqueId val="{00000000-613F-4C39-A8F0-35B4DD9C0E7A}"/>
            </c:ext>
          </c:extLst>
        </c:ser>
        <c:ser>
          <c:idx val="1"/>
          <c:order val="1"/>
          <c:tx>
            <c:strRef>
              <c:f>Lapa1!$C$1</c:f>
              <c:strCache>
                <c:ptCount val="1"/>
                <c:pt idx="0">
                  <c:v>Drīzāk labi</c:v>
                </c:pt>
              </c:strCache>
            </c:strRef>
          </c:tx>
          <c:spPr>
            <a:solidFill>
              <a:schemeClr val="accent2"/>
            </a:solidFill>
            <a:ln>
              <a:noFill/>
            </a:ln>
            <a:effectLst/>
          </c:spPr>
          <c:invertIfNegative val="0"/>
          <c:cat>
            <c:strRef>
              <c:f>Lapa1!$A$2:$A$5</c:f>
              <c:strCache>
                <c:ptCount val="4"/>
                <c:pt idx="0">
                  <c:v>Programmas saturs</c:v>
                </c:pt>
                <c:pt idx="1">
                  <c:v>Pedagoga kompetence</c:v>
                </c:pt>
                <c:pt idx="2">
                  <c:v>Mācību materiāli</c:v>
                </c:pt>
                <c:pt idx="3">
                  <c:v>Praktiskā sadaļa</c:v>
                </c:pt>
              </c:strCache>
            </c:strRef>
          </c:cat>
          <c:val>
            <c:numRef>
              <c:f>Lapa1!$C$2:$C$5</c:f>
              <c:numCache>
                <c:formatCode>General</c:formatCode>
                <c:ptCount val="4"/>
                <c:pt idx="0">
                  <c:v>34</c:v>
                </c:pt>
                <c:pt idx="1">
                  <c:v>26</c:v>
                </c:pt>
                <c:pt idx="2">
                  <c:v>42</c:v>
                </c:pt>
                <c:pt idx="3">
                  <c:v>96</c:v>
                </c:pt>
              </c:numCache>
            </c:numRef>
          </c:val>
          <c:extLst>
            <c:ext xmlns:c16="http://schemas.microsoft.com/office/drawing/2014/chart" uri="{C3380CC4-5D6E-409C-BE32-E72D297353CC}">
              <c16:uniqueId val="{00000001-613F-4C39-A8F0-35B4DD9C0E7A}"/>
            </c:ext>
          </c:extLst>
        </c:ser>
        <c:ser>
          <c:idx val="2"/>
          <c:order val="2"/>
          <c:tx>
            <c:strRef>
              <c:f>Lapa1!$D$1</c:f>
              <c:strCache>
                <c:ptCount val="1"/>
                <c:pt idx="0">
                  <c:v>Gandrīz labi</c:v>
                </c:pt>
              </c:strCache>
            </c:strRef>
          </c:tx>
          <c:spPr>
            <a:solidFill>
              <a:schemeClr val="accent3"/>
            </a:solidFill>
            <a:ln>
              <a:noFill/>
            </a:ln>
            <a:effectLst/>
          </c:spPr>
          <c:invertIfNegative val="0"/>
          <c:cat>
            <c:strRef>
              <c:f>Lapa1!$A$2:$A$5</c:f>
              <c:strCache>
                <c:ptCount val="4"/>
                <c:pt idx="0">
                  <c:v>Programmas saturs</c:v>
                </c:pt>
                <c:pt idx="1">
                  <c:v>Pedagoga kompetence</c:v>
                </c:pt>
                <c:pt idx="2">
                  <c:v>Mācību materiāli</c:v>
                </c:pt>
                <c:pt idx="3">
                  <c:v>Praktiskā sadaļa</c:v>
                </c:pt>
              </c:strCache>
            </c:strRef>
          </c:cat>
          <c:val>
            <c:numRef>
              <c:f>Lapa1!$D$2:$D$5</c:f>
              <c:numCache>
                <c:formatCode>General</c:formatCode>
                <c:ptCount val="4"/>
                <c:pt idx="0">
                  <c:v>17</c:v>
                </c:pt>
                <c:pt idx="1">
                  <c:v>19</c:v>
                </c:pt>
                <c:pt idx="2">
                  <c:v>16</c:v>
                </c:pt>
              </c:numCache>
            </c:numRef>
          </c:val>
          <c:extLst>
            <c:ext xmlns:c16="http://schemas.microsoft.com/office/drawing/2014/chart" uri="{C3380CC4-5D6E-409C-BE32-E72D297353CC}">
              <c16:uniqueId val="{00000002-613F-4C39-A8F0-35B4DD9C0E7A}"/>
            </c:ext>
          </c:extLst>
        </c:ser>
        <c:ser>
          <c:idx val="3"/>
          <c:order val="3"/>
          <c:tx>
            <c:strRef>
              <c:f>Lapa1!$E$1</c:f>
              <c:strCache>
                <c:ptCount val="1"/>
                <c:pt idx="0">
                  <c:v>Neapmierinoši</c:v>
                </c:pt>
              </c:strCache>
            </c:strRef>
          </c:tx>
          <c:spPr>
            <a:solidFill>
              <a:schemeClr val="accent4"/>
            </a:solidFill>
            <a:ln>
              <a:noFill/>
            </a:ln>
            <a:effectLst/>
          </c:spPr>
          <c:invertIfNegative val="0"/>
          <c:cat>
            <c:strRef>
              <c:f>Lapa1!$A$2:$A$5</c:f>
              <c:strCache>
                <c:ptCount val="4"/>
                <c:pt idx="0">
                  <c:v>Programmas saturs</c:v>
                </c:pt>
                <c:pt idx="1">
                  <c:v>Pedagoga kompetence</c:v>
                </c:pt>
                <c:pt idx="2">
                  <c:v>Mācību materiāli</c:v>
                </c:pt>
                <c:pt idx="3">
                  <c:v>Praktiskā sadaļa</c:v>
                </c:pt>
              </c:strCache>
            </c:strRef>
          </c:cat>
          <c:val>
            <c:numRef>
              <c:f>Lapa1!$E$2:$E$5</c:f>
              <c:numCache>
                <c:formatCode>General</c:formatCode>
                <c:ptCount val="4"/>
                <c:pt idx="0">
                  <c:v>2</c:v>
                </c:pt>
                <c:pt idx="1">
                  <c:v>1</c:v>
                </c:pt>
                <c:pt idx="2">
                  <c:v>2</c:v>
                </c:pt>
                <c:pt idx="3">
                  <c:v>20</c:v>
                </c:pt>
              </c:numCache>
            </c:numRef>
          </c:val>
          <c:extLst>
            <c:ext xmlns:c16="http://schemas.microsoft.com/office/drawing/2014/chart" uri="{C3380CC4-5D6E-409C-BE32-E72D297353CC}">
              <c16:uniqueId val="{00000000-2165-43FB-BFD9-2F4F601E1FB4}"/>
            </c:ext>
          </c:extLst>
        </c:ser>
        <c:dLbls>
          <c:showLegendKey val="0"/>
          <c:showVal val="0"/>
          <c:showCatName val="0"/>
          <c:showSerName val="0"/>
          <c:showPercent val="0"/>
          <c:showBubbleSize val="0"/>
        </c:dLbls>
        <c:gapWidth val="219"/>
        <c:overlap val="-27"/>
        <c:axId val="560856952"/>
        <c:axId val="560854328"/>
      </c:barChart>
      <c:catAx>
        <c:axId val="56085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60854328"/>
        <c:crosses val="autoZero"/>
        <c:auto val="1"/>
        <c:lblAlgn val="ctr"/>
        <c:lblOffset val="100"/>
        <c:noMultiLvlLbl val="0"/>
      </c:catAx>
      <c:valAx>
        <c:axId val="560854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6085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09"/>
          </a:xfrm>
          <a:prstGeom prst="rect">
            <a:avLst/>
          </a:prstGeom>
        </p:spPr>
        <p:txBody>
          <a:bodyPr vert="horz" lIns="91850" tIns="45924" rIns="91850" bIns="45924" rtlCol="0"/>
          <a:lstStyle>
            <a:lvl1pPr algn="l">
              <a:defRPr sz="1200"/>
            </a:lvl1pPr>
          </a:lstStyle>
          <a:p>
            <a:endParaRPr lang="en-US"/>
          </a:p>
        </p:txBody>
      </p:sp>
      <p:sp>
        <p:nvSpPr>
          <p:cNvPr id="3" name="Date Placeholder 2"/>
          <p:cNvSpPr>
            <a:spLocks noGrp="1"/>
          </p:cNvSpPr>
          <p:nvPr>
            <p:ph type="dt" sz="quarter" idx="1"/>
          </p:nvPr>
        </p:nvSpPr>
        <p:spPr>
          <a:xfrm>
            <a:off x="3809079" y="0"/>
            <a:ext cx="2914015" cy="490409"/>
          </a:xfrm>
          <a:prstGeom prst="rect">
            <a:avLst/>
          </a:prstGeom>
        </p:spPr>
        <p:txBody>
          <a:bodyPr vert="horz" lIns="91850" tIns="45924" rIns="91850" bIns="45924" rtlCol="0"/>
          <a:lstStyle>
            <a:lvl1pPr algn="r">
              <a:defRPr sz="1200"/>
            </a:lvl1pPr>
          </a:lstStyle>
          <a:p>
            <a:fld id="{2052C7D4-B768-4C4C-B1FE-EEA6D5E39288}" type="datetimeFigureOut">
              <a:rPr lang="en-US" smtClean="0"/>
              <a:t>1/15/2024</a:t>
            </a:fld>
            <a:endParaRPr lang="en-US"/>
          </a:p>
        </p:txBody>
      </p:sp>
      <p:sp>
        <p:nvSpPr>
          <p:cNvPr id="4" name="Footer Placeholder 3"/>
          <p:cNvSpPr>
            <a:spLocks noGrp="1"/>
          </p:cNvSpPr>
          <p:nvPr>
            <p:ph type="ftr" sz="quarter" idx="2"/>
          </p:nvPr>
        </p:nvSpPr>
        <p:spPr>
          <a:xfrm>
            <a:off x="1" y="9283831"/>
            <a:ext cx="2914015" cy="490408"/>
          </a:xfrm>
          <a:prstGeom prst="rect">
            <a:avLst/>
          </a:prstGeom>
        </p:spPr>
        <p:txBody>
          <a:bodyPr vert="horz" lIns="91850" tIns="45924" rIns="91850" bIns="45924"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283831"/>
            <a:ext cx="2914015" cy="490408"/>
          </a:xfrm>
          <a:prstGeom prst="rect">
            <a:avLst/>
          </a:prstGeom>
        </p:spPr>
        <p:txBody>
          <a:bodyPr vert="horz" lIns="91850" tIns="45924" rIns="91850" bIns="45924" rtlCol="0" anchor="b"/>
          <a:lstStyle>
            <a:lvl1pPr algn="r">
              <a:defRPr sz="1200"/>
            </a:lvl1pPr>
          </a:lstStyle>
          <a:p>
            <a:fld id="{93696157-984A-49F8-A1F1-850F5E6E7CC4}" type="slidenum">
              <a:rPr lang="en-US" smtClean="0"/>
              <a:t>‹#›</a:t>
            </a:fld>
            <a:endParaRPr lang="en-US"/>
          </a:p>
        </p:txBody>
      </p:sp>
    </p:spTree>
    <p:extLst>
      <p:ext uri="{BB962C8B-B14F-4D97-AF65-F5344CB8AC3E}">
        <p14:creationId xmlns:p14="http://schemas.microsoft.com/office/powerpoint/2010/main" val="2396543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4015" cy="490409"/>
          </a:xfrm>
          <a:prstGeom prst="rect">
            <a:avLst/>
          </a:prstGeom>
          <a:noFill/>
          <a:ln>
            <a:noFill/>
          </a:ln>
        </p:spPr>
        <p:txBody>
          <a:bodyPr spcFirstLastPara="1" wrap="square" lIns="91835" tIns="45904" rIns="91835" bIns="45904"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9079" y="0"/>
            <a:ext cx="2914015" cy="490409"/>
          </a:xfrm>
          <a:prstGeom prst="rect">
            <a:avLst/>
          </a:prstGeom>
          <a:noFill/>
          <a:ln>
            <a:noFill/>
          </a:ln>
        </p:spPr>
        <p:txBody>
          <a:bodyPr spcFirstLastPara="1" wrap="square" lIns="91835" tIns="45904" rIns="91835" bIns="45904"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2465" y="4703852"/>
            <a:ext cx="5379720" cy="3848606"/>
          </a:xfrm>
          <a:prstGeom prst="rect">
            <a:avLst/>
          </a:prstGeom>
          <a:noFill/>
          <a:ln>
            <a:noFill/>
          </a:ln>
        </p:spPr>
        <p:txBody>
          <a:bodyPr spcFirstLastPara="1" wrap="square" lIns="91835" tIns="45904" rIns="91835" bIns="45904"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283831"/>
            <a:ext cx="2914015" cy="490408"/>
          </a:xfrm>
          <a:prstGeom prst="rect">
            <a:avLst/>
          </a:prstGeom>
          <a:noFill/>
          <a:ln>
            <a:noFill/>
          </a:ln>
        </p:spPr>
        <p:txBody>
          <a:bodyPr spcFirstLastPara="1" wrap="square" lIns="91835" tIns="45904" rIns="91835" bIns="45904"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9079" y="9283831"/>
            <a:ext cx="2914015" cy="490408"/>
          </a:xfrm>
          <a:prstGeom prst="rect">
            <a:avLst/>
          </a:prstGeom>
          <a:noFill/>
          <a:ln>
            <a:noFill/>
          </a:ln>
        </p:spPr>
        <p:txBody>
          <a:bodyPr spcFirstLastPara="1" wrap="square" lIns="91835" tIns="45904" rIns="91835" bIns="45904" anchor="b" anchorCtr="0">
            <a:noAutofit/>
          </a:bodyPr>
          <a:lstStyle/>
          <a:p>
            <a:pPr algn="r"/>
            <a:fld id="{00000000-1234-1234-1234-123412341234}" type="slidenum">
              <a:rPr lang="lv-LV" sz="1200" smtClean="0">
                <a:solidFill>
                  <a:schemeClr val="dk1"/>
                </a:solidFill>
                <a:latin typeface="Calibri"/>
                <a:ea typeface="Calibri"/>
                <a:cs typeface="Calibri"/>
                <a:sym typeface="Calibri"/>
              </a:rPr>
              <a:pPr algn="r"/>
              <a:t>‹#›</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E5F782D-30A4-45B5-AB8A-9C80A5453F5B}" type="slidenum">
              <a:rPr lang="lv-LV" smtClean="0"/>
              <a:t>2</a:t>
            </a:fld>
            <a:endParaRPr lang="lv-LV" dirty="0"/>
          </a:p>
        </p:txBody>
      </p:sp>
    </p:spTree>
    <p:extLst>
      <p:ext uri="{BB962C8B-B14F-4D97-AF65-F5344CB8AC3E}">
        <p14:creationId xmlns:p14="http://schemas.microsoft.com/office/powerpoint/2010/main" val="241198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gn="just">
              <a:lnSpc>
                <a:spcPct val="90000"/>
              </a:lnSpc>
              <a:buFont typeface="Wingdings" panose="05000000000000000000" pitchFamily="2" charset="2"/>
              <a:buAutoNum type="arabicPeriod"/>
              <a:defRPr/>
            </a:pPr>
            <a:endParaRPr lang="lv-LV" dirty="0"/>
          </a:p>
        </p:txBody>
      </p:sp>
      <p:sp>
        <p:nvSpPr>
          <p:cNvPr id="4" name="Slide Number Placeholder 3"/>
          <p:cNvSpPr>
            <a:spLocks noGrp="1"/>
          </p:cNvSpPr>
          <p:nvPr>
            <p:ph type="sldNum" idx="10"/>
          </p:nvPr>
        </p:nvSpPr>
        <p:spPr/>
        <p:txBody>
          <a:bodyPr/>
          <a:lstStyle/>
          <a:p>
            <a:pPr algn="r"/>
            <a:fld id="{00000000-1234-1234-1234-123412341234}" type="slidenum">
              <a:rPr lang="lv-LV" sz="1200">
                <a:solidFill>
                  <a:schemeClr val="dk1"/>
                </a:solidFill>
                <a:latin typeface="Calibri"/>
                <a:ea typeface="Calibri"/>
                <a:cs typeface="Calibri"/>
                <a:sym typeface="Calibri"/>
              </a:rPr>
              <a:pPr algn="r"/>
              <a:t>12</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03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arenR"/>
            </a:pPr>
            <a:endParaRPr lang="lv-LV" dirty="0"/>
          </a:p>
          <a:p>
            <a:pPr>
              <a:buAutoNum type="arabicParenR"/>
            </a:pPr>
            <a:endParaRPr lang="lv-LV" dirty="0"/>
          </a:p>
          <a:p>
            <a:pPr>
              <a:buAutoNum type="arabicParenR"/>
            </a:pPr>
            <a:r>
              <a:rPr lang="lv-LV" dirty="0"/>
              <a:t> </a:t>
            </a:r>
          </a:p>
        </p:txBody>
      </p:sp>
      <p:sp>
        <p:nvSpPr>
          <p:cNvPr id="4" name="Slide Number Placeholder 3"/>
          <p:cNvSpPr>
            <a:spLocks noGrp="1"/>
          </p:cNvSpPr>
          <p:nvPr>
            <p:ph type="sldNum" idx="10"/>
          </p:nvPr>
        </p:nvSpPr>
        <p:spPr/>
        <p:txBody>
          <a:bodyPr/>
          <a:lstStyle/>
          <a:p>
            <a:pPr algn="r"/>
            <a:fld id="{00000000-1234-1234-1234-123412341234}" type="slidenum">
              <a:rPr lang="lv-LV" sz="1200">
                <a:solidFill>
                  <a:schemeClr val="dk1"/>
                </a:solidFill>
                <a:latin typeface="Calibri"/>
                <a:ea typeface="Calibri"/>
                <a:cs typeface="Calibri"/>
                <a:sym typeface="Calibri"/>
              </a:rPr>
              <a:pPr algn="r"/>
              <a:t>13</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33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arenR"/>
            </a:pPr>
            <a:endParaRPr lang="lv-LV" dirty="0"/>
          </a:p>
        </p:txBody>
      </p:sp>
      <p:sp>
        <p:nvSpPr>
          <p:cNvPr id="4" name="Slide Number Placeholder 3"/>
          <p:cNvSpPr>
            <a:spLocks noGrp="1"/>
          </p:cNvSpPr>
          <p:nvPr>
            <p:ph type="sldNum" idx="10"/>
          </p:nvPr>
        </p:nvSpPr>
        <p:spPr/>
        <p:txBody>
          <a:bodyPr/>
          <a:lstStyle/>
          <a:p>
            <a:pPr algn="r"/>
            <a:fld id="{00000000-1234-1234-1234-123412341234}" type="slidenum">
              <a:rPr lang="lv-LV" sz="1200">
                <a:solidFill>
                  <a:schemeClr val="dk1"/>
                </a:solidFill>
                <a:latin typeface="Calibri"/>
                <a:ea typeface="Calibri"/>
                <a:cs typeface="Calibri"/>
                <a:sym typeface="Calibri"/>
              </a:rPr>
              <a:pPr algn="r"/>
              <a:t>4</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942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Informācija par 2023.gadu ietver 9 mēnešu laika periodu.</a:t>
            </a:r>
          </a:p>
          <a:p>
            <a:endParaRPr lang="lv-LV" dirty="0"/>
          </a:p>
          <a:p>
            <a:r>
              <a:rPr lang="lv-LV" dirty="0"/>
              <a:t>Biežāk sastopamās neatbilstības:</a:t>
            </a:r>
          </a:p>
          <a:p>
            <a:r>
              <a:rPr lang="lv-LV" dirty="0"/>
              <a:t>1. Aktualizējams jaunākais literatūras vai n/a saraksts;</a:t>
            </a:r>
          </a:p>
          <a:p>
            <a:r>
              <a:rPr lang="lv-LV" dirty="0"/>
              <a:t>2. Neformālās izglītības programmās – papildināma programmas struktūra atbilstoši IL 46.panta grozījumiem; aktualizējams saturs atbilstoši aktuālajām darba tirgus prasībām;</a:t>
            </a:r>
          </a:p>
          <a:p>
            <a:r>
              <a:rPr lang="lv-LV" dirty="0"/>
              <a:t>3. Aktualizējams programmas kods, adrese vai citi dati.</a:t>
            </a:r>
          </a:p>
          <a:p>
            <a:endParaRPr lang="lv-LV" dirty="0"/>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5</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279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2023.gada dati ir par 9 mēnešiem.</a:t>
            </a:r>
          </a:p>
          <a:p>
            <a:r>
              <a:rPr lang="lv-LV" dirty="0"/>
              <a:t>2023.gadā neatbilstības ir lielākoties par klāt pienākušajām, jaunajām mūžizglītības programmu un neformālās izglītības programmu īstenošanas adresēm.</a:t>
            </a:r>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6</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6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2023.gada dati ir par 9 mēnešiem.</a:t>
            </a:r>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7</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71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8</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076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neatbilstība starp profesionālās </a:t>
            </a:r>
            <a:r>
              <a:rPr lang="lv-LV" sz="1200" b="1" dirty="0">
                <a:latin typeface="Times New Roman" panose="02020603050405020304" pitchFamily="18" charset="0"/>
                <a:cs typeface="Times New Roman" panose="02020603050405020304" pitchFamily="18" charset="0"/>
              </a:rPr>
              <a:t>kvalifikācijas eksāmena </a:t>
            </a:r>
            <a:r>
              <a:rPr lang="lv-LV" sz="1200" dirty="0">
                <a:latin typeface="Times New Roman" panose="02020603050405020304" pitchFamily="18" charset="0"/>
                <a:cs typeface="Times New Roman" panose="02020603050405020304" pitchFamily="18" charset="0"/>
              </a:rPr>
              <a:t>programmas praktiskajā daļā norādīto nepieciešamo materiālu un tehniskiem līdzekļiem un reāli uz vietas eksāmenā esošo;</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eksāmena komisijas sastāva neatbilstība, komisijas personālsastāvs apstiprināts neatbilstošā termiņā (īsi pirms eksāmena);</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netiek ievērots eksāmena norises laiks, atbilstoši eksāmena programmai (piem., 90 minūtēs abas daļas 12 izglītojamiem);</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darba drošības instruktāža faktiski aprobežojas tikai ar parakstu žurnālā;</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nepiemērotas telpas eksāmena organizēšanai.</a:t>
            </a:r>
          </a:p>
          <a:p>
            <a:pPr algn="just">
              <a:lnSpc>
                <a:spcPct val="90000"/>
              </a:lnSpc>
              <a:buFont typeface="Wingdings" panose="05000000000000000000" pitchFamily="2" charset="2"/>
              <a:buChar char="§"/>
              <a:defRPr/>
            </a:pPr>
            <a:r>
              <a:rPr lang="lv-LV" sz="1200" b="1" dirty="0">
                <a:latin typeface="Times New Roman" panose="02020603050405020304" pitchFamily="18" charset="0"/>
                <a:cs typeface="Times New Roman" panose="02020603050405020304" pitchFamily="18" charset="0"/>
              </a:rPr>
              <a:t>praktikanti</a:t>
            </a:r>
            <a:r>
              <a:rPr lang="lv-LV" sz="1200" dirty="0">
                <a:latin typeface="Times New Roman" panose="02020603050405020304" pitchFamily="18" charset="0"/>
                <a:cs typeface="Times New Roman" panose="02020603050405020304" pitchFamily="18" charset="0"/>
              </a:rPr>
              <a:t>, dažādu iemeslu dēļ, neatradās prakses vietās pārbaudes laikā un ilgstoši nav bijis praksē;</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praktikanti nebija apdrošināti;</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prakses vietā nevarēja uzrādīt darba drošības instruktāžas žurnālus vai praktikants nebija parakstījies darba drošības instruktāžas žurnālā. </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Izglītības </a:t>
            </a:r>
            <a:r>
              <a:rPr lang="lv-LV" sz="1200" b="1" dirty="0">
                <a:latin typeface="Times New Roman" panose="02020603050405020304" pitchFamily="18" charset="0"/>
                <a:cs typeface="Times New Roman" panose="02020603050405020304" pitchFamily="18" charset="0"/>
              </a:rPr>
              <a:t>programmu īstenošanā</a:t>
            </a:r>
            <a:r>
              <a:rPr lang="lv-LV" sz="1200" dirty="0">
                <a:latin typeface="Times New Roman" panose="02020603050405020304" pitchFamily="18" charset="0"/>
                <a:cs typeface="Times New Roman" panose="02020603050405020304" pitchFamily="18" charset="0"/>
              </a:rPr>
              <a:t>: pedagogs strādā kaut arī nedrīkst IL 50.panta kārtībā (vadība nav pārliecinājusies par ierakstiem Sodu reģistrā);</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Pedagogam nav atbilstošas izglītības, vai profesionālās kvalifikācijas mācāmajam priekšmetam;</a:t>
            </a:r>
            <a:r>
              <a:rPr lang="pt-BR" sz="1200" dirty="0">
                <a:latin typeface="Times New Roman" panose="02020603050405020304" pitchFamily="18" charset="0"/>
                <a:cs typeface="Times New Roman" panose="02020603050405020304" pitchFamily="18" charset="0"/>
              </a:rPr>
              <a:t> Daļa pedagogu nav ievadīti VIIS</a:t>
            </a:r>
            <a:r>
              <a:rPr lang="lv-LV" sz="1200" dirty="0">
                <a:latin typeface="Times New Roman" panose="02020603050405020304" pitchFamily="18" charset="0"/>
                <a:cs typeface="Times New Roman" panose="02020603050405020304" pitchFamily="18" charset="0"/>
              </a:rPr>
              <a:t>.</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Izglītojamie nav informēti par stundu/nodarbību sarakstu, to izmaiņām;</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Nodarbības vērojuma laikā tika konstatēts, ka faktiskais nodarbības saturs neatbilst apstiprinātajam tematiskajam plānam, ieraksti žurnālā neatbilst reālajai nodarbībai.</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Pedagogi neatzīmē nodarbībā neesošus/esošus izglītojamos pirmajās 20 minūtēs, kā norādīts; kā ieradušies tiek atzīmēti prombūtnē esoši izglītojamie.</a:t>
            </a: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9</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0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indent="-228600" algn="just">
              <a:lnSpc>
                <a:spcPct val="90000"/>
              </a:lnSpc>
              <a:buFont typeface="Wingdings" panose="05000000000000000000" pitchFamily="2" charset="2"/>
              <a:buAutoNum type="arabicPeriod"/>
              <a:defRPr/>
            </a:pPr>
            <a:r>
              <a:rPr lang="lv-LV" sz="1200" b="0" i="0" u="none" strike="noStrike" cap="none" dirty="0">
                <a:solidFill>
                  <a:schemeClr val="dk1"/>
                </a:solidFill>
                <a:effectLst/>
                <a:latin typeface="Calibri"/>
                <a:ea typeface="Calibri"/>
                <a:cs typeface="Calibri"/>
                <a:sym typeface="Calibri"/>
              </a:rPr>
              <a:t>Secināms, ka projektā sākotnēji konstatētās neatbilstības, kuras saistītas ar informācijas ievietošanu VIIS (piem. izglītības programmu īstenošanas adreses, nolikumu ievietošana, informācijas par pedagogiem, iestādes vadītāju, kontaktinformācijas ievietošana u.c.) pamatā </a:t>
            </a:r>
            <a:r>
              <a:rPr lang="lv-LV" sz="1200" b="1" i="0" u="none" strike="noStrike" cap="none" dirty="0">
                <a:solidFill>
                  <a:schemeClr val="dk1"/>
                </a:solidFill>
                <a:effectLst/>
                <a:latin typeface="Calibri"/>
                <a:ea typeface="Calibri"/>
                <a:cs typeface="Calibri"/>
                <a:sym typeface="Calibri"/>
              </a:rPr>
              <a:t>ir novērstas</a:t>
            </a:r>
            <a:r>
              <a:rPr lang="lv-LV" sz="1200" b="0" i="0" u="none" strike="noStrike" cap="none" dirty="0">
                <a:solidFill>
                  <a:schemeClr val="dk1"/>
                </a:solidFill>
                <a:effectLst/>
                <a:latin typeface="Calibri"/>
                <a:ea typeface="Calibri"/>
                <a:cs typeface="Calibri"/>
                <a:sym typeface="Calibri"/>
              </a:rPr>
              <a:t>. </a:t>
            </a:r>
          </a:p>
          <a:p>
            <a:pPr marL="228600" indent="0" algn="just">
              <a:lnSpc>
                <a:spcPct val="90000"/>
              </a:lnSpc>
              <a:buFont typeface="Wingdings" panose="05000000000000000000" pitchFamily="2" charset="2"/>
              <a:buNone/>
              <a:defRPr/>
            </a:pPr>
            <a:r>
              <a:rPr lang="lv-LV" sz="1200" b="0" i="0" u="none" strike="noStrike" cap="none" dirty="0">
                <a:solidFill>
                  <a:schemeClr val="dk1"/>
                </a:solidFill>
                <a:effectLst/>
                <a:latin typeface="Calibri"/>
                <a:ea typeface="Calibri"/>
                <a:cs typeface="Calibri"/>
                <a:sym typeface="Calibri"/>
              </a:rPr>
              <a:t>Secināms, ka, balstoties uz veiktajām pārbaudēm, </a:t>
            </a:r>
            <a:r>
              <a:rPr lang="lv-LV" sz="1200" b="1" i="0" u="none" strike="noStrike" cap="none" dirty="0">
                <a:solidFill>
                  <a:schemeClr val="dk1"/>
                </a:solidFill>
                <a:effectLst/>
                <a:latin typeface="Calibri"/>
                <a:ea typeface="Calibri"/>
                <a:cs typeface="Calibri"/>
                <a:sym typeface="Calibri"/>
              </a:rPr>
              <a:t>būtiski uzlabojusies situācija ar profesionālās kvalifikācijas prakšu īstenošanu</a:t>
            </a:r>
            <a:r>
              <a:rPr lang="lv-LV" sz="1200" b="0" i="0" u="none" strike="noStrike" cap="none" dirty="0">
                <a:solidFill>
                  <a:schemeClr val="dk1"/>
                </a:solidFill>
                <a:effectLst/>
                <a:latin typeface="Calibri"/>
                <a:ea typeface="Calibri"/>
                <a:cs typeface="Calibri"/>
                <a:sym typeface="Calibri"/>
              </a:rPr>
              <a:t>.</a:t>
            </a:r>
          </a:p>
          <a:p>
            <a:pPr marL="228600" indent="0" algn="just">
              <a:lnSpc>
                <a:spcPct val="90000"/>
              </a:lnSpc>
              <a:buFont typeface="Wingdings" panose="05000000000000000000" pitchFamily="2" charset="2"/>
              <a:buNone/>
              <a:defRPr/>
            </a:pPr>
            <a:r>
              <a:rPr lang="lv-LV" sz="1200" b="0" i="0" u="none" strike="noStrike" cap="none" dirty="0">
                <a:solidFill>
                  <a:schemeClr val="dk1"/>
                </a:solidFill>
                <a:effectLst/>
                <a:latin typeface="Calibri"/>
                <a:ea typeface="Calibri"/>
                <a:cs typeface="Calibri"/>
                <a:sym typeface="Calibri"/>
              </a:rPr>
              <a:t>Secināms, ka, balstoties uz veiktajām pārbaudēm, </a:t>
            </a:r>
            <a:r>
              <a:rPr lang="lv-LV" sz="1200" b="1" i="0" u="none" strike="noStrike" cap="none" dirty="0">
                <a:solidFill>
                  <a:schemeClr val="dk1"/>
                </a:solidFill>
                <a:effectLst/>
                <a:latin typeface="Calibri"/>
                <a:ea typeface="Calibri"/>
                <a:cs typeface="Calibri"/>
                <a:sym typeface="Calibri"/>
              </a:rPr>
              <a:t>būtiski uzlabojusies situācija ar profesionālās kvalifikācijas eksāmenu norišu īstenošanu, atbilstoši n/a. </a:t>
            </a:r>
          </a:p>
          <a:p>
            <a:pPr marL="228600" indent="0" algn="just">
              <a:lnSpc>
                <a:spcPct val="90000"/>
              </a:lnSpc>
              <a:buFont typeface="Wingdings" panose="05000000000000000000" pitchFamily="2" charset="2"/>
              <a:buNone/>
              <a:defRPr/>
            </a:pPr>
            <a:endParaRPr lang="lv-LV" sz="1200" b="1" i="0" u="none" strike="noStrike" cap="none" dirty="0">
              <a:solidFill>
                <a:schemeClr val="dk1"/>
              </a:solidFill>
              <a:effectLst/>
              <a:latin typeface="Calibri"/>
              <a:ea typeface="Calibri"/>
              <a:cs typeface="Calibri"/>
              <a:sym typeface="Calibri"/>
            </a:endParaRPr>
          </a:p>
          <a:p>
            <a:pPr marL="228600" indent="0" algn="just">
              <a:lnSpc>
                <a:spcPct val="90000"/>
              </a:lnSpc>
              <a:buFont typeface="Wingdings" panose="05000000000000000000" pitchFamily="2" charset="2"/>
              <a:buNone/>
              <a:defRPr/>
            </a:pPr>
            <a:r>
              <a:rPr lang="lv-LV" sz="1200" b="0" i="0" u="none" strike="noStrike" cap="none" dirty="0">
                <a:solidFill>
                  <a:schemeClr val="dk1"/>
                </a:solidFill>
                <a:effectLst/>
                <a:latin typeface="Calibri"/>
                <a:ea typeface="Calibri"/>
                <a:cs typeface="Calibri"/>
                <a:sym typeface="Calibri"/>
              </a:rPr>
              <a:t>2. Vienlaikus, ņemot vērā nesen veiktās izmaiņas </a:t>
            </a:r>
            <a:r>
              <a:rPr lang="lv-LV" sz="1200" b="0" i="1" u="none" strike="noStrike" cap="none" dirty="0">
                <a:solidFill>
                  <a:schemeClr val="dk1"/>
                </a:solidFill>
                <a:effectLst/>
                <a:latin typeface="Calibri"/>
                <a:ea typeface="Calibri"/>
                <a:cs typeface="Calibri"/>
                <a:sym typeface="Calibri"/>
              </a:rPr>
              <a:t>Profesionālās izglītības likumā </a:t>
            </a:r>
            <a:r>
              <a:rPr lang="lv-LV" sz="1200" b="0" i="0" u="none" strike="noStrike" cap="none" dirty="0">
                <a:solidFill>
                  <a:schemeClr val="dk1"/>
                </a:solidFill>
                <a:effectLst/>
                <a:latin typeface="Calibri"/>
                <a:ea typeface="Calibri"/>
                <a:cs typeface="Calibri"/>
                <a:sym typeface="Calibri"/>
              </a:rPr>
              <a:t>un ar to saistītos normatīvos aktos, ir būtiski ietekmēta neformālās izglītības programmu īstenošana, pārbaudes aktos ir parādījušās jaunas, ar n/a izmaiņām saistītas neatbilstības. Vēl divi faktori, kas būtiski ietekmē neatbilstību un izglītojamo sūdzību pieaugumu ir </a:t>
            </a:r>
            <a:r>
              <a:rPr lang="lv-LV" sz="1200" b="1" i="0" u="none" strike="noStrike" cap="none" dirty="0">
                <a:solidFill>
                  <a:schemeClr val="dk1"/>
                </a:solidFill>
                <a:effectLst/>
                <a:latin typeface="Calibri"/>
                <a:ea typeface="Calibri"/>
                <a:cs typeface="Calibri"/>
                <a:sym typeface="Calibri"/>
              </a:rPr>
              <a:t>jaunu programmu īstenošana </a:t>
            </a:r>
            <a:r>
              <a:rPr lang="lv-LV" sz="1200" b="0" i="0" u="none" strike="noStrike" cap="none" dirty="0">
                <a:solidFill>
                  <a:schemeClr val="dk1"/>
                </a:solidFill>
                <a:effectLst/>
                <a:latin typeface="Calibri"/>
                <a:ea typeface="Calibri"/>
                <a:cs typeface="Calibri"/>
                <a:sym typeface="Calibri"/>
              </a:rPr>
              <a:t>un </a:t>
            </a:r>
            <a:r>
              <a:rPr lang="lv-LV" sz="1200" b="1" i="0" u="none" strike="noStrike" cap="none" dirty="0">
                <a:solidFill>
                  <a:schemeClr val="dk1"/>
                </a:solidFill>
                <a:effectLst/>
                <a:latin typeface="Calibri"/>
                <a:ea typeface="Calibri"/>
                <a:cs typeface="Calibri"/>
                <a:sym typeface="Calibri"/>
              </a:rPr>
              <a:t>jaunas</a:t>
            </a:r>
            <a:r>
              <a:rPr lang="lv-LV" sz="1200" b="0" i="0" u="none" strike="noStrike" cap="none" dirty="0">
                <a:solidFill>
                  <a:schemeClr val="dk1"/>
                </a:solidFill>
                <a:effectLst/>
                <a:latin typeface="Calibri"/>
                <a:ea typeface="Calibri"/>
                <a:cs typeface="Calibri"/>
                <a:sym typeface="Calibri"/>
              </a:rPr>
              <a:t> </a:t>
            </a:r>
            <a:r>
              <a:rPr lang="lv-LV" sz="1200" b="1" i="0" u="none" strike="noStrike" cap="none" dirty="0">
                <a:solidFill>
                  <a:schemeClr val="dk1"/>
                </a:solidFill>
                <a:effectLst/>
                <a:latin typeface="Calibri"/>
                <a:ea typeface="Calibri"/>
                <a:cs typeface="Calibri"/>
                <a:sym typeface="Calibri"/>
              </a:rPr>
              <a:t>mērķa grupas </a:t>
            </a:r>
            <a:r>
              <a:rPr lang="lv-LV" sz="1200" b="0" i="0" u="none" strike="noStrike" cap="none" dirty="0">
                <a:solidFill>
                  <a:schemeClr val="dk1"/>
                </a:solidFill>
                <a:effectLst/>
                <a:latin typeface="Calibri"/>
                <a:ea typeface="Calibri"/>
                <a:cs typeface="Calibri"/>
                <a:sym typeface="Calibri"/>
              </a:rPr>
              <a:t>(bezdarba riskam pakļautās personas) iesaistīšana projektā. Tādējādi 2023.gada dati nav salīdzināmi ar iepriekšējo gadu datiem.</a:t>
            </a:r>
          </a:p>
          <a:p>
            <a:pPr marL="228600" indent="0" algn="just">
              <a:lnSpc>
                <a:spcPct val="90000"/>
              </a:lnSpc>
              <a:buFont typeface="Wingdings" panose="05000000000000000000" pitchFamily="2" charset="2"/>
              <a:buNone/>
              <a:defRPr/>
            </a:pPr>
            <a:endParaRPr lang="lv-LV" sz="1200" b="0" i="0" u="none" strike="noStrike" cap="none" dirty="0">
              <a:solidFill>
                <a:schemeClr val="dk1"/>
              </a:solidFill>
              <a:effectLst/>
              <a:latin typeface="Calibri"/>
              <a:ea typeface="Calibri"/>
              <a:cs typeface="Calibri"/>
              <a:sym typeface="Calibri"/>
            </a:endParaRPr>
          </a:p>
          <a:p>
            <a:r>
              <a:rPr lang="lv-LV" sz="1200" b="0" i="0" u="none" strike="noStrike" cap="none" dirty="0">
                <a:solidFill>
                  <a:schemeClr val="dk1"/>
                </a:solidFill>
                <a:effectLst/>
                <a:latin typeface="Calibri"/>
                <a:ea typeface="Calibri"/>
                <a:cs typeface="Calibri"/>
                <a:sym typeface="Calibri"/>
              </a:rPr>
              <a:t>3. Biežāk konstatētās Izglītības iestāžu izglītības programmu īstenošanas neatbilstības, tostarp būtiski pārkāpumi:</a:t>
            </a:r>
          </a:p>
          <a:p>
            <a:r>
              <a:rPr lang="lv-LV" sz="1200" b="0" i="0" u="none" strike="noStrike" cap="none" dirty="0">
                <a:solidFill>
                  <a:schemeClr val="dk1"/>
                </a:solidFill>
                <a:effectLst/>
                <a:latin typeface="Calibri"/>
                <a:ea typeface="Calibri"/>
                <a:cs typeface="Calibri"/>
                <a:sym typeface="Calibri"/>
              </a:rPr>
              <a:t>3.1. izglītības iestādes neefektīvi īsteno </a:t>
            </a:r>
            <a:r>
              <a:rPr lang="lv-LV" sz="1200" b="1" i="0" u="none" strike="noStrike" cap="none" dirty="0">
                <a:solidFill>
                  <a:schemeClr val="dk1"/>
                </a:solidFill>
                <a:effectLst/>
                <a:latin typeface="Calibri"/>
                <a:ea typeface="Calibri"/>
                <a:cs typeface="Calibri"/>
                <a:sym typeface="Calibri"/>
              </a:rPr>
              <a:t>iekšējo kontroli,</a:t>
            </a:r>
            <a:r>
              <a:rPr lang="lv-LV" sz="1200" b="0" i="0" u="none" strike="noStrike" cap="none" dirty="0">
                <a:solidFill>
                  <a:schemeClr val="dk1"/>
                </a:solidFill>
                <a:effectLst/>
                <a:latin typeface="Calibri"/>
                <a:ea typeface="Calibri"/>
                <a:cs typeface="Calibri"/>
                <a:sym typeface="Calibri"/>
              </a:rPr>
              <a:t> mācību procesa norises kvalitātes kontroli;</a:t>
            </a:r>
          </a:p>
          <a:p>
            <a:r>
              <a:rPr lang="lv-LV" sz="1200" b="0" i="0" u="none" strike="noStrike" cap="none" dirty="0">
                <a:solidFill>
                  <a:schemeClr val="dk1"/>
                </a:solidFill>
                <a:effectLst/>
                <a:latin typeface="Calibri"/>
                <a:ea typeface="Calibri"/>
                <a:cs typeface="Calibri"/>
                <a:sym typeface="Calibri"/>
              </a:rPr>
              <a:t>3.2. atsevišķās izglītības programmās pedagoga pedagoģisko darba prasmju trūkums vai nepiemērotas mācīšanas metodes izvēle pieaugušo auditorijai;</a:t>
            </a:r>
          </a:p>
          <a:p>
            <a:r>
              <a:rPr lang="lv-LV" sz="1200" b="0" i="0" u="none" strike="noStrike" cap="none" dirty="0">
                <a:solidFill>
                  <a:schemeClr val="dk1"/>
                </a:solidFill>
                <a:effectLst/>
                <a:latin typeface="Calibri"/>
                <a:ea typeface="Calibri"/>
                <a:cs typeface="Calibri"/>
                <a:sym typeface="Calibri"/>
              </a:rPr>
              <a:t>3.3. materiāltehnisko resursu nepietiekamība;</a:t>
            </a:r>
          </a:p>
          <a:p>
            <a:r>
              <a:rPr lang="lv-LV" sz="1200" b="0" i="0" u="none" strike="noStrike" cap="none" dirty="0">
                <a:solidFill>
                  <a:schemeClr val="dk1"/>
                </a:solidFill>
                <a:effectLst/>
                <a:latin typeface="Calibri"/>
                <a:ea typeface="Calibri"/>
                <a:cs typeface="Calibri"/>
                <a:sym typeface="Calibri"/>
              </a:rPr>
              <a:t>3.4. nepietiekama izglītības programmu praktiskās daļas īstenošanas kvalitāte un kvantitāte (praktisko nodarbību skaits);</a:t>
            </a:r>
          </a:p>
          <a:p>
            <a:r>
              <a:rPr lang="lv-LV" sz="1200" b="0" i="0" u="none" strike="noStrike" cap="none" dirty="0">
                <a:solidFill>
                  <a:schemeClr val="dk1"/>
                </a:solidFill>
                <a:effectLst/>
                <a:latin typeface="Calibri"/>
                <a:ea typeface="Calibri"/>
                <a:cs typeface="Calibri"/>
                <a:sym typeface="Calibri"/>
              </a:rPr>
              <a:t>3.5. pedagogu skaidrojumi/tulkojumi, kas nav valsts valodā;</a:t>
            </a:r>
          </a:p>
          <a:p>
            <a:r>
              <a:rPr lang="lv-LV" sz="1200" b="0" i="0" u="none" strike="noStrike" cap="none" dirty="0">
                <a:solidFill>
                  <a:schemeClr val="dk1"/>
                </a:solidFill>
                <a:effectLst/>
                <a:latin typeface="Calibri"/>
                <a:ea typeface="Calibri"/>
                <a:cs typeface="Calibri"/>
                <a:sym typeface="Calibri"/>
              </a:rPr>
              <a:t>3.6. </a:t>
            </a:r>
            <a:r>
              <a:rPr lang="lv-LV" sz="1200" b="0" i="0" u="none" strike="noStrike" cap="none" baseline="0" dirty="0">
                <a:solidFill>
                  <a:schemeClr val="dk1"/>
                </a:solidFill>
                <a:effectLst/>
                <a:latin typeface="Calibri"/>
                <a:ea typeface="Calibri"/>
                <a:cs typeface="Calibri"/>
                <a:sym typeface="Calibri"/>
              </a:rPr>
              <a:t>uzsākot apmācības, </a:t>
            </a:r>
            <a:r>
              <a:rPr lang="lv-LV" sz="1200" b="0" i="0" u="none" strike="noStrike" cap="none" dirty="0">
                <a:solidFill>
                  <a:schemeClr val="dk1"/>
                </a:solidFill>
                <a:effectLst/>
                <a:latin typeface="Calibri"/>
                <a:ea typeface="Calibri"/>
                <a:cs typeface="Calibri"/>
                <a:sym typeface="Calibri"/>
              </a:rPr>
              <a:t>izglītības iestādes neizvērtē izglītojamo piemērotību attiecīgā līmeņa izglītības programmas apguvei;</a:t>
            </a:r>
          </a:p>
          <a:p>
            <a:r>
              <a:rPr lang="lv-LV" sz="1200" b="0" i="0" u="none" strike="noStrike" cap="none" dirty="0">
                <a:solidFill>
                  <a:schemeClr val="dk1"/>
                </a:solidFill>
                <a:effectLst/>
                <a:latin typeface="Calibri"/>
                <a:ea typeface="Calibri"/>
                <a:cs typeface="Calibri"/>
                <a:sym typeface="Calibri"/>
              </a:rPr>
              <a:t>3.7. mācību procesa diferenciācija (individuāla pieeja, atbilstoši iepriekšējam zināšanu līmenim).</a:t>
            </a:r>
          </a:p>
          <a:p>
            <a:endParaRPr lang="lv-LV"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v-LV" sz="1200" b="0" i="0" u="none" strike="noStrike" cap="none" dirty="0">
                <a:solidFill>
                  <a:srgbClr val="FF0000"/>
                </a:solidFill>
                <a:effectLst/>
                <a:latin typeface="Calibri"/>
                <a:ea typeface="Calibri"/>
                <a:cs typeface="Calibri"/>
                <a:sym typeface="Calibri"/>
              </a:rPr>
              <a:t>4. Veicot programmu atbilstības n/a izvērtēšanu, konstatētās neatbilstības  uzraudzības periodā ir samazinājušās no 20% 2021.gadā uz 4% 2023.gadā.</a:t>
            </a:r>
          </a:p>
          <a:p>
            <a:endParaRPr lang="lv-LV" sz="1200" b="0" i="0" u="none" strike="noStrike" cap="none" dirty="0">
              <a:solidFill>
                <a:srgbClr val="FF0000"/>
              </a:solidFill>
              <a:effectLst/>
              <a:latin typeface="Calibri"/>
              <a:ea typeface="Calibri"/>
              <a:cs typeface="Calibri"/>
              <a:sym typeface="Calibri"/>
            </a:endParaRPr>
          </a:p>
          <a:p>
            <a:pPr marL="228600" indent="0" algn="just">
              <a:lnSpc>
                <a:spcPct val="90000"/>
              </a:lnSpc>
              <a:buFont typeface="Wingdings" panose="05000000000000000000" pitchFamily="2" charset="2"/>
              <a:buNone/>
              <a:defRPr/>
            </a:pPr>
            <a:endParaRPr lang="lv-LV" sz="1200" dirty="0">
              <a:solidFill>
                <a:srgbClr val="FF0000"/>
              </a:solidFill>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10</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97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v-LV" sz="1200" b="0" i="0" u="none" strike="noStrike" cap="none" dirty="0">
                <a:solidFill>
                  <a:schemeClr val="dk1"/>
                </a:solidFill>
                <a:effectLst/>
                <a:latin typeface="Calibri"/>
                <a:ea typeface="Calibri"/>
                <a:cs typeface="Calibri"/>
                <a:sym typeface="Calibri"/>
              </a:rPr>
              <a:t>Aptaujas rezultāti 2023.gada 9 mēnešos identificē gan pozitīvo, gan problēmas mācību procesa norisē. Secināms, ka, pirmkārt aktualizējas jautājumi, kuri skar </a:t>
            </a:r>
            <a:r>
              <a:rPr lang="lv-LV" sz="1200" b="1" i="0" u="none" strike="noStrike" cap="none" dirty="0">
                <a:solidFill>
                  <a:schemeClr val="dk1"/>
                </a:solidFill>
                <a:effectLst/>
                <a:latin typeface="Calibri"/>
                <a:ea typeface="Calibri"/>
                <a:cs typeface="Calibri"/>
                <a:sym typeface="Calibri"/>
              </a:rPr>
              <a:t>praktiskās </a:t>
            </a:r>
            <a:r>
              <a:rPr lang="lv-LV" sz="1200" b="0" i="0" u="none" strike="noStrike" cap="none" dirty="0">
                <a:solidFill>
                  <a:schemeClr val="dk1"/>
                </a:solidFill>
                <a:effectLst/>
                <a:latin typeface="Calibri"/>
                <a:ea typeface="Calibri"/>
                <a:cs typeface="Calibri"/>
                <a:sym typeface="Calibri"/>
              </a:rPr>
              <a:t>nodarbības, kā arī saistībā ar </a:t>
            </a:r>
            <a:r>
              <a:rPr lang="lv-LV" sz="1200" b="1" i="0" u="none" strike="noStrike" cap="none" dirty="0">
                <a:solidFill>
                  <a:schemeClr val="dk1"/>
                </a:solidFill>
                <a:effectLst/>
                <a:latin typeface="Calibri"/>
                <a:ea typeface="Calibri"/>
                <a:cs typeface="Calibri"/>
                <a:sym typeface="Calibri"/>
              </a:rPr>
              <a:t>pedagogu profesionalitāti</a:t>
            </a:r>
            <a:r>
              <a:rPr lang="lv-LV" sz="1200" b="0" i="0" u="none" strike="noStrike" cap="none" dirty="0">
                <a:solidFill>
                  <a:schemeClr val="dk1"/>
                </a:solidFill>
                <a:effectLst/>
                <a:latin typeface="Calibri"/>
                <a:ea typeface="Calibri"/>
                <a:cs typeface="Calibri"/>
                <a:sym typeface="Calibri"/>
              </a:rPr>
              <a:t>, prasmi iemācīt. Pieaugušo mācīties gribētāja profils strauji mainās:  arvien biežāk tas ir cilvēks, kurš </a:t>
            </a:r>
            <a:r>
              <a:rPr lang="lv-LV" sz="1200" b="1" i="0" u="none" strike="noStrike" cap="none" dirty="0">
                <a:solidFill>
                  <a:schemeClr val="dk1"/>
                </a:solidFill>
                <a:effectLst/>
                <a:latin typeface="Calibri"/>
                <a:ea typeface="Calibri"/>
                <a:cs typeface="Calibri"/>
                <a:sym typeface="Calibri"/>
              </a:rPr>
              <a:t>patiesi grib </a:t>
            </a:r>
            <a:r>
              <a:rPr lang="lv-LV" sz="1200" b="0" i="0" u="none" strike="noStrike" cap="none" dirty="0">
                <a:solidFill>
                  <a:schemeClr val="dk1"/>
                </a:solidFill>
                <a:effectLst/>
                <a:latin typeface="Calibri"/>
                <a:ea typeface="Calibri"/>
                <a:cs typeface="Calibri"/>
                <a:sym typeface="Calibri"/>
              </a:rPr>
              <a:t>apgūt jaunas prasmes vai pilnveidot esošās prasmes un gūt jaunas zināšanas. Tādējādi </a:t>
            </a:r>
            <a:r>
              <a:rPr lang="lv-LV" sz="1200" b="1" i="0" u="none" strike="noStrike" cap="none" dirty="0">
                <a:solidFill>
                  <a:schemeClr val="dk1"/>
                </a:solidFill>
                <a:effectLst/>
                <a:latin typeface="Calibri"/>
                <a:ea typeface="Calibri"/>
                <a:cs typeface="Calibri"/>
                <a:sym typeface="Calibri"/>
              </a:rPr>
              <a:t>prasības</a:t>
            </a:r>
            <a:r>
              <a:rPr lang="lv-LV" sz="1200" b="0" i="0" u="none" strike="noStrike" cap="none" dirty="0">
                <a:solidFill>
                  <a:schemeClr val="dk1"/>
                </a:solidFill>
                <a:effectLst/>
                <a:latin typeface="Calibri"/>
                <a:ea typeface="Calibri"/>
                <a:cs typeface="Calibri"/>
                <a:sym typeface="Calibri"/>
              </a:rPr>
              <a:t> arī no izglītojamo puses pret izglītojošo iestādi, materiālo bāzi, mācību metodēm un pedagogiem ir pietiekami </a:t>
            </a:r>
            <a:r>
              <a:rPr lang="lv-LV" sz="1200" b="1" i="0" u="none" strike="noStrike" cap="none" dirty="0">
                <a:solidFill>
                  <a:schemeClr val="dk1"/>
                </a:solidFill>
                <a:effectLst/>
                <a:latin typeface="Calibri"/>
                <a:ea typeface="Calibri"/>
                <a:cs typeface="Calibri"/>
                <a:sym typeface="Calibri"/>
              </a:rPr>
              <a:t>augstas, kas atspoguļojas sūdzību skaita pieaugumā. </a:t>
            </a:r>
            <a:endParaRPr lang="lv-LV" dirty="0"/>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11</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01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8"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1"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1"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4F4407E1-3E4C-4F33-B0BE-4584B4653FC0}" type="slidenum">
              <a:rPr lang="en-US" altLang="lv-LV"/>
              <a:pPr>
                <a:defRPr/>
              </a:pPr>
              <a:t>‹#›</a:t>
            </a:fld>
            <a:endParaRPr lang="en-US" altLang="lv-LV"/>
          </a:p>
        </p:txBody>
      </p:sp>
    </p:spTree>
    <p:extLst>
      <p:ext uri="{BB962C8B-B14F-4D97-AF65-F5344CB8AC3E}">
        <p14:creationId xmlns:p14="http://schemas.microsoft.com/office/powerpoint/2010/main" val="214319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F61B6216-7440-41B1-8001-AE95701851AB}" type="slidenum">
              <a:rPr lang="en-US" altLang="lv-LV"/>
              <a:pPr>
                <a:defRPr/>
              </a:pPr>
              <a:t>‹#›</a:t>
            </a:fld>
            <a:endParaRPr lang="en-US" altLang="lv-LV"/>
          </a:p>
        </p:txBody>
      </p:sp>
    </p:spTree>
    <p:extLst>
      <p:ext uri="{BB962C8B-B14F-4D97-AF65-F5344CB8AC3E}">
        <p14:creationId xmlns:p14="http://schemas.microsoft.com/office/powerpoint/2010/main" val="2882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Rectangle 3"/>
          <p:cNvSpPr/>
          <p:nvPr userDrawn="1"/>
        </p:nvSpPr>
        <p:spPr>
          <a:xfrm>
            <a:off x="0" y="6597650"/>
            <a:ext cx="12192000" cy="2603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a:p>
        </p:txBody>
      </p:sp>
      <p:sp>
        <p:nvSpPr>
          <p:cNvPr id="7" name="Title Placeholder 1"/>
          <p:cNvSpPr>
            <a:spLocks noGrp="1"/>
          </p:cNvSpPr>
          <p:nvPr>
            <p:ph type="title"/>
          </p:nvPr>
        </p:nvSpPr>
        <p:spPr>
          <a:xfrm>
            <a:off x="0" y="200177"/>
            <a:ext cx="12192000" cy="775778"/>
          </a:xfrm>
          <a:prstGeom prst="rect">
            <a:avLst/>
          </a:prstGeom>
        </p:spPr>
        <p:txBody>
          <a:bodyPr lIns="91440" tIns="45720" rIns="91440" bIns="45720" rtlCol="0">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10" name="텍스트 개체 틀 2"/>
          <p:cNvSpPr>
            <a:spLocks noGrp="1"/>
          </p:cNvSpPr>
          <p:nvPr>
            <p:ph type="body" sz="quarter" idx="41"/>
          </p:nvPr>
        </p:nvSpPr>
        <p:spPr>
          <a:xfrm>
            <a:off x="0" y="1005383"/>
            <a:ext cx="12192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21842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3774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3"/>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5"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1" r:id="rId2"/>
    <p:sldLayoutId id="2147483673" r:id="rId3"/>
    <p:sldLayoutId id="2147483677" r:id="rId4"/>
    <p:sldLayoutId id="2147483679" r:id="rId5"/>
    <p:sldLayoutId id="2147483680" r:id="rId6"/>
    <p:sldLayoutId id="214748368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86E2AB0-D0ED-EE57-5054-B30ABF205BB6}"/>
              </a:ext>
            </a:extLst>
          </p:cNvPr>
          <p:cNvSpPr>
            <a:spLocks noGrp="1"/>
          </p:cNvSpPr>
          <p:nvPr>
            <p:ph type="sldNum" idx="12"/>
          </p:nvPr>
        </p:nvSpPr>
        <p:spPr/>
        <p:txBody>
          <a:bodyPr/>
          <a:lstStyle/>
          <a:p>
            <a:fld id="{00000000-1234-1234-1234-123412341234}" type="slidenum">
              <a:rPr lang="lv-LV" smtClean="0"/>
              <a:pPr/>
              <a:t>1</a:t>
            </a:fld>
            <a:endParaRPr lang="lv-LV" dirty="0"/>
          </a:p>
        </p:txBody>
      </p:sp>
      <p:pic>
        <p:nvPicPr>
          <p:cNvPr id="5" name="Attēls 4">
            <a:extLst>
              <a:ext uri="{FF2B5EF4-FFF2-40B4-BE49-F238E27FC236}">
                <a16:creationId xmlns:a16="http://schemas.microsoft.com/office/drawing/2014/main" id="{EA50CAAC-B473-B6C3-16A0-E6D5310F3DEA}"/>
              </a:ext>
            </a:extLst>
          </p:cNvPr>
          <p:cNvPicPr>
            <a:picLocks noChangeAspect="1"/>
          </p:cNvPicPr>
          <p:nvPr/>
        </p:nvPicPr>
        <p:blipFill>
          <a:blip r:embed="rId2"/>
          <a:stretch>
            <a:fillRect/>
          </a:stretch>
        </p:blipFill>
        <p:spPr>
          <a:xfrm>
            <a:off x="631116" y="351042"/>
            <a:ext cx="10929767" cy="6506545"/>
          </a:xfrm>
          <a:prstGeom prst="rect">
            <a:avLst/>
          </a:prstGeom>
        </p:spPr>
      </p:pic>
    </p:spTree>
    <p:extLst>
      <p:ext uri="{BB962C8B-B14F-4D97-AF65-F5344CB8AC3E}">
        <p14:creationId xmlns:p14="http://schemas.microsoft.com/office/powerpoint/2010/main" val="340460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ADDC0A6-41EF-8803-E4C6-E16916C45823}"/>
              </a:ext>
            </a:extLst>
          </p:cNvPr>
          <p:cNvSpPr>
            <a:spLocks noGrp="1"/>
          </p:cNvSpPr>
          <p:nvPr>
            <p:ph type="sldNum" idx="12"/>
          </p:nvPr>
        </p:nvSpPr>
        <p:spPr/>
        <p:txBody>
          <a:bodyPr/>
          <a:lstStyle/>
          <a:p>
            <a:fld id="{00000000-1234-1234-1234-123412341234}" type="slidenum">
              <a:rPr lang="lv-LV" smtClean="0"/>
              <a:pPr/>
              <a:t>10</a:t>
            </a:fld>
            <a:endParaRPr lang="lv-LV" dirty="0"/>
          </a:p>
        </p:txBody>
      </p:sp>
      <p:sp>
        <p:nvSpPr>
          <p:cNvPr id="9" name="TextBox 8">
            <a:extLst>
              <a:ext uri="{FF2B5EF4-FFF2-40B4-BE49-F238E27FC236}">
                <a16:creationId xmlns:a16="http://schemas.microsoft.com/office/drawing/2014/main" id="{5A15A536-8A69-0498-E81D-D07E8F391DE6}"/>
              </a:ext>
            </a:extLst>
          </p:cNvPr>
          <p:cNvSpPr txBox="1"/>
          <p:nvPr/>
        </p:nvSpPr>
        <p:spPr>
          <a:xfrm>
            <a:off x="3476532" y="530383"/>
            <a:ext cx="6538970" cy="378565"/>
          </a:xfrm>
          <a:prstGeom prst="rect">
            <a:avLst/>
          </a:prstGeom>
          <a:noFill/>
        </p:spPr>
        <p:txBody>
          <a:bodyPr wrap="none" rtlCol="0">
            <a:spAutoFit/>
          </a:bodyPr>
          <a:lstStyle/>
          <a:p>
            <a:r>
              <a:rPr lang="lv-LV" sz="1860" b="1" dirty="0">
                <a:solidFill>
                  <a:schemeClr val="accent1"/>
                </a:solidFill>
                <a:latin typeface="+mn-lt"/>
              </a:rPr>
              <a:t>NO KOPĒJĀ PĀRBAUŽU SKAITA 2023.gada 9 mēnešos:</a:t>
            </a:r>
          </a:p>
        </p:txBody>
      </p:sp>
      <p:graphicFrame>
        <p:nvGraphicFramePr>
          <p:cNvPr id="11" name="Diagramma 10">
            <a:extLst>
              <a:ext uri="{FF2B5EF4-FFF2-40B4-BE49-F238E27FC236}">
                <a16:creationId xmlns:a16="http://schemas.microsoft.com/office/drawing/2014/main" id="{D0FF9971-92B0-2514-9C53-398FDF93A052}"/>
              </a:ext>
            </a:extLst>
          </p:cNvPr>
          <p:cNvGraphicFramePr/>
          <p:nvPr>
            <p:extLst>
              <p:ext uri="{D42A27DB-BD31-4B8C-83A1-F6EECF244321}">
                <p14:modId xmlns:p14="http://schemas.microsoft.com/office/powerpoint/2010/main" val="84080446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0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5C4F0D-A465-6280-9F5C-371B79710370}"/>
              </a:ext>
            </a:extLst>
          </p:cNvPr>
          <p:cNvSpPr>
            <a:spLocks noGrp="1"/>
          </p:cNvSpPr>
          <p:nvPr>
            <p:ph type="title"/>
          </p:nvPr>
        </p:nvSpPr>
        <p:spPr>
          <a:xfrm>
            <a:off x="631117" y="333168"/>
            <a:ext cx="10929767" cy="755482"/>
          </a:xfrm>
        </p:spPr>
        <p:txBody>
          <a:bodyPr/>
          <a:lstStyle/>
          <a:p>
            <a:pPr algn="ctr"/>
            <a:r>
              <a:rPr lang="lv-LV" b="1" dirty="0"/>
              <a:t>IZGLĪTOJAMO</a:t>
            </a:r>
            <a:r>
              <a:rPr lang="lv-LV" b="1" baseline="0" dirty="0"/>
              <a:t> APTAUJAS </a:t>
            </a:r>
            <a:r>
              <a:rPr lang="lv-LV" dirty="0"/>
              <a:t>ANKETU </a:t>
            </a:r>
            <a:r>
              <a:rPr lang="lv-LV" b="1" baseline="0" dirty="0"/>
              <a:t>KOPSAVILKUMS</a:t>
            </a:r>
            <a:r>
              <a:rPr lang="lv-LV" dirty="0"/>
              <a:t>     </a:t>
            </a:r>
            <a:r>
              <a:rPr lang="lv-LV" b="1" baseline="0" dirty="0"/>
              <a:t>(neformālās </a:t>
            </a:r>
            <a:r>
              <a:rPr lang="lv-LV" dirty="0"/>
              <a:t>izglītības programmas) 2023. gada 9 mēnešos</a:t>
            </a:r>
            <a:br>
              <a:rPr lang="lv-LV" b="1" baseline="0" dirty="0"/>
            </a:br>
            <a:br>
              <a:rPr lang="lv-LV" b="1" dirty="0"/>
            </a:br>
            <a:endParaRPr lang="lv-LV" dirty="0"/>
          </a:p>
        </p:txBody>
      </p:sp>
      <p:sp>
        <p:nvSpPr>
          <p:cNvPr id="3" name="Slaida numura vietturis 2">
            <a:extLst>
              <a:ext uri="{FF2B5EF4-FFF2-40B4-BE49-F238E27FC236}">
                <a16:creationId xmlns:a16="http://schemas.microsoft.com/office/drawing/2014/main" id="{1D6EC625-F6BA-D6AB-6D63-4076DC2A2365}"/>
              </a:ext>
            </a:extLst>
          </p:cNvPr>
          <p:cNvSpPr>
            <a:spLocks noGrp="1"/>
          </p:cNvSpPr>
          <p:nvPr>
            <p:ph type="sldNum" idx="12"/>
          </p:nvPr>
        </p:nvSpPr>
        <p:spPr/>
        <p:txBody>
          <a:bodyPr/>
          <a:lstStyle/>
          <a:p>
            <a:fld id="{00000000-1234-1234-1234-123412341234}" type="slidenum">
              <a:rPr lang="lv-LV" smtClean="0"/>
              <a:pPr/>
              <a:t>11</a:t>
            </a:fld>
            <a:endParaRPr lang="lv-LV" dirty="0"/>
          </a:p>
        </p:txBody>
      </p:sp>
      <p:graphicFrame>
        <p:nvGraphicFramePr>
          <p:cNvPr id="10" name="Diagramma 9">
            <a:extLst>
              <a:ext uri="{FF2B5EF4-FFF2-40B4-BE49-F238E27FC236}">
                <a16:creationId xmlns:a16="http://schemas.microsoft.com/office/drawing/2014/main" id="{F4788C3A-E014-586C-F742-C7FF4C0A1BAB}"/>
              </a:ext>
            </a:extLst>
          </p:cNvPr>
          <p:cNvGraphicFramePr/>
          <p:nvPr>
            <p:extLst>
              <p:ext uri="{D42A27DB-BD31-4B8C-83A1-F6EECF244321}">
                <p14:modId xmlns:p14="http://schemas.microsoft.com/office/powerpoint/2010/main" val="1454649891"/>
              </p:ext>
            </p:extLst>
          </p:nvPr>
        </p:nvGraphicFramePr>
        <p:xfrm>
          <a:off x="1345721" y="1088651"/>
          <a:ext cx="9420045" cy="5477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022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36" y="268140"/>
            <a:ext cx="5723068" cy="1142815"/>
          </a:xfrm>
        </p:spPr>
        <p:txBody>
          <a:bodyPr/>
          <a:lstStyle/>
          <a:p>
            <a:br>
              <a:rPr lang="lv-LV" sz="1800" dirty="0">
                <a:latin typeface="Verdana" panose="020B0604030504040204" pitchFamily="34" charset="0"/>
              </a:rPr>
            </a:br>
            <a:r>
              <a:rPr lang="lv-LV" sz="1800" dirty="0">
                <a:latin typeface="Verdana" panose="020B0604030504040204" pitchFamily="34" charset="0"/>
              </a:rPr>
              <a:t>SVARĪGĀKIE SECINĀJUMI:</a:t>
            </a:r>
            <a:br>
              <a:rPr lang="lv-LV" sz="1800" dirty="0">
                <a:latin typeface="Verdana" panose="020B0604030504040204" pitchFamily="34" charset="0"/>
              </a:rPr>
            </a:br>
            <a:br>
              <a:rPr lang="lv-LV" sz="1800" b="0" dirty="0">
                <a:latin typeface="Verdana" panose="020B0604030504040204" pitchFamily="34" charset="0"/>
              </a:rPr>
            </a:br>
            <a:endParaRPr lang="lv-LV" sz="1800" b="0" dirty="0">
              <a:latin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lv-LV" smtClean="0"/>
              <a:pPr/>
              <a:t>12</a:t>
            </a:fld>
            <a:endParaRPr lang="lv-LV" dirty="0"/>
          </a:p>
        </p:txBody>
      </p:sp>
      <p:sp>
        <p:nvSpPr>
          <p:cNvPr id="45" name="TextBox 44">
            <a:extLst>
              <a:ext uri="{FF2B5EF4-FFF2-40B4-BE49-F238E27FC236}">
                <a16:creationId xmlns:a16="http://schemas.microsoft.com/office/drawing/2014/main" id="{CFB3D005-0CAD-466D-ABEE-188BFB0C0E62}"/>
              </a:ext>
            </a:extLst>
          </p:cNvPr>
          <p:cNvSpPr txBox="1"/>
          <p:nvPr/>
        </p:nvSpPr>
        <p:spPr>
          <a:xfrm>
            <a:off x="92015" y="1630394"/>
            <a:ext cx="12007970" cy="5637762"/>
          </a:xfrm>
          <a:prstGeom prst="rect">
            <a:avLst/>
          </a:prstGeom>
          <a:noFill/>
        </p:spPr>
        <p:txBody>
          <a:bodyPr wrap="square">
            <a:spAutoFit/>
          </a:bodyPr>
          <a:lstStyle/>
          <a:p>
            <a:pPr algn="just">
              <a:lnSpc>
                <a:spcPct val="107000"/>
              </a:lnSpc>
              <a:spcAft>
                <a:spcPts val="800"/>
              </a:spcAft>
            </a:pP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zglītības</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programmu, kvalifikācijas eksāmenu un kvalifikācijas prakses īstenošanas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pārbaudēs konstatētie pārkāpumi</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2022.gadā</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ir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samazinājušies</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bet 2023.gada 9 mēnešos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ir auguši par 24%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n/a izmaiņu rezultātā).</a:t>
            </a:r>
          </a:p>
          <a:p>
            <a:pPr algn="just">
              <a:lnSpc>
                <a:spcPct val="107000"/>
              </a:lnSpc>
              <a:spcAft>
                <a:spcPts val="800"/>
              </a:spcAft>
            </a:pP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Veicot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izglītības</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programmu ekspertīzes,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konstatētās neatbilstības 3 gadu periodā ir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samazinājušās</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no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uz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14%</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un uz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a:t>
            </a: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 Kontrolējot programmu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akreditācijas termiņu atbilstību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un apmācību īstenošanas vietu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adrešu</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aktualitāti, konstatētās neatbilstības  2 gadu periodā ir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samazinājušās</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19,6%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uz</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6,4%,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bet</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2023.gada 9. mēnešos – uz 17,1%, palielinoties par 11%,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jaunu (mūžizglītības) programmu uzsākšanas rezultātā. </a:t>
            </a: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Balstoties uz veiktajām pārbaudēm, secināms, ka būtiski uzlabojusies situācija profesionālās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kvalifikācijas prakšu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īstenošanā un profesionālās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kvalifikācijas eksāmenu norišu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īstenošanā, atbilstoši n/a. </a:t>
            </a:r>
          </a:p>
          <a:p>
            <a:pPr algn="just">
              <a:lnSpc>
                <a:spcPct val="107000"/>
              </a:lnSpc>
              <a:spcAft>
                <a:spcPts val="800"/>
              </a:spcAft>
            </a:pP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5. Joprojām nepieciešams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regulāri kontrolēt klātienē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tās mācību īstenošanas vietas, kuras atrodas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ārpus</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Rīgas. </a:t>
            </a: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 Izglītības iestādēm, kurām ir vairākas mācību īstenošanas vietas/adreses, nepieciešama kvalitatīvāka pieeja iestādes iekšējās kontroles sistēmas izveidošanā un iekšējās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kontroles mehānismu ieviešanā</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7. Aptaujas rezultāti identificē gan pozitīvo, gan uzlabojamus aspektus mācību procesa norisē. Secināms, ka, pirmkārt, aktualizējas jautājumi, kuri skar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praktiskās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nodarbības, otrkārt saistībā ar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pedagogu profesionalitāti</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prasmi iemācīt. Pēdējos gados pieaugušo izglītojamo profils ir strauji mainījies: arvien biežāk tas ir cilvēks, kurš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patiesi un mērķtiecīgi grib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apgūt jaunas prasmes vai pilnveidot esošās prasmes un gūt jaunas zināšanas. Tādējādi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prasības</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arī no izglītojamo puses pret izglītības iestādi, tās materiālo bāzi, pedagogiem,  to pielietotajām mācību metodēm ir pietiekami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augstas,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kas atspoguļojas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sūdzību skaita pieaugumā. </a:t>
            </a:r>
            <a:endPar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6" name="Google Shape;594;p49" descr="Venna diagramma">
            <a:extLst>
              <a:ext uri="{FF2B5EF4-FFF2-40B4-BE49-F238E27FC236}">
                <a16:creationId xmlns:a16="http://schemas.microsoft.com/office/drawing/2014/main" id="{14C0E002-2FAC-424B-8AAD-FF34FA0853ED}"/>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rot="7048434">
            <a:off x="10043650" y="-1472"/>
            <a:ext cx="1402245" cy="1382035"/>
          </a:xfrm>
          <a:prstGeom prst="rect">
            <a:avLst/>
          </a:prstGeom>
          <a:noFill/>
          <a:ln>
            <a:noFill/>
          </a:ln>
        </p:spPr>
      </p:pic>
    </p:spTree>
    <p:extLst>
      <p:ext uri="{BB962C8B-B14F-4D97-AF65-F5344CB8AC3E}">
        <p14:creationId xmlns:p14="http://schemas.microsoft.com/office/powerpoint/2010/main" val="422843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4" y="627655"/>
            <a:ext cx="5723068" cy="705895"/>
          </a:xfrm>
        </p:spPr>
        <p:txBody>
          <a:bodyPr/>
          <a:lstStyle/>
          <a:p>
            <a:r>
              <a:rPr lang="lv-LV" sz="1860" dirty="0">
                <a:latin typeface="Verdana" panose="020B0604030504040204" pitchFamily="34" charset="0"/>
              </a:rPr>
              <a:t>NAKAMĀ PERIODA PRIORITĀTES</a:t>
            </a:r>
            <a:br>
              <a:rPr lang="lv-LV" sz="1800" b="0" dirty="0">
                <a:latin typeface="Verdana" panose="020B0604030504040204" pitchFamily="34" charset="0"/>
              </a:rPr>
            </a:br>
            <a:endParaRPr lang="lv-LV" sz="1800" b="0" dirty="0">
              <a:latin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lv-LV" smtClean="0"/>
              <a:pPr/>
              <a:t>13</a:t>
            </a:fld>
            <a:endParaRPr lang="lv-LV" dirty="0"/>
          </a:p>
        </p:txBody>
      </p:sp>
      <p:sp>
        <p:nvSpPr>
          <p:cNvPr id="45" name="TextBox 44">
            <a:extLst>
              <a:ext uri="{FF2B5EF4-FFF2-40B4-BE49-F238E27FC236}">
                <a16:creationId xmlns:a16="http://schemas.microsoft.com/office/drawing/2014/main" id="{CFB3D005-0CAD-466D-ABEE-188BFB0C0E62}"/>
              </a:ext>
            </a:extLst>
          </p:cNvPr>
          <p:cNvSpPr txBox="1"/>
          <p:nvPr/>
        </p:nvSpPr>
        <p:spPr>
          <a:xfrm>
            <a:off x="616774" y="1772697"/>
            <a:ext cx="11064542" cy="4759957"/>
          </a:xfrm>
          <a:prstGeom prst="rect">
            <a:avLst/>
          </a:prstGeom>
          <a:noFill/>
        </p:spPr>
        <p:txBody>
          <a:bodyPr wrap="square">
            <a:spAutoFit/>
          </a:bodyPr>
          <a:lstStyle/>
          <a:p>
            <a:pPr algn="just">
              <a:lnSpc>
                <a:spcPct val="107000"/>
              </a:lnSpc>
              <a:spcAft>
                <a:spcPts val="800"/>
              </a:spcAft>
            </a:pPr>
            <a:r>
              <a:rPr lang="lv-LV" sz="2000" b="1" dirty="0">
                <a:solidFill>
                  <a:srgbClr val="7030A0"/>
                </a:solidFill>
              </a:rPr>
              <a:t>1. Nepieciešama virzība uz kvalitatīvāku intelektuālo resursu piemērošanu, īstenojot neformālās izglītības programmas: </a:t>
            </a:r>
            <a:r>
              <a:rPr lang="lv-LV" sz="2000" dirty="0">
                <a:solidFill>
                  <a:srgbClr val="7030A0"/>
                </a:solidFill>
              </a:rPr>
              <a:t>lai gan prasības pedagogiem (lektoriem) par obligātu pedagoģisko izglītību tiešā veidā neattiecas uz neformālo izglītību, lai panāktu kvalitatīvu un strukturētu apmācību, pedagogam (lektoram) ir jāprot iemācīt, saprotami izklāstīt mācību tēmu un tml., ir jābūt prasmēm, mācīšanas metodikai, strukturētai pieejai tēmu izklāstā, ko nodrošina pedagoģiskās prasmes. Tādējādi jau izglītības programmās nepieciešams iestrādāt konkrētus/skaidrus intelektuālos resursus (IL 46. pants). </a:t>
            </a:r>
          </a:p>
          <a:p>
            <a:pPr algn="just">
              <a:lnSpc>
                <a:spcPct val="107000"/>
              </a:lnSpc>
              <a:spcAft>
                <a:spcPts val="800"/>
              </a:spcAft>
            </a:pPr>
            <a:endParaRPr lang="lv-LV" sz="2000" dirty="0">
              <a:solidFill>
                <a:srgbClr val="7030A0"/>
              </a:solidFill>
            </a:endParaRPr>
          </a:p>
          <a:p>
            <a:pPr algn="just">
              <a:lnSpc>
                <a:spcPct val="107000"/>
              </a:lnSpc>
              <a:spcAft>
                <a:spcPts val="800"/>
              </a:spcAft>
            </a:pPr>
            <a:r>
              <a:rPr lang="lv-LV" sz="2000" dirty="0">
                <a:solidFill>
                  <a:srgbClr val="7030A0"/>
                </a:solidFill>
              </a:rPr>
              <a:t>2. Turpināma kontrole kvalitatīvas </a:t>
            </a:r>
            <a:r>
              <a:rPr lang="lv-LV" sz="2000" b="1" dirty="0">
                <a:solidFill>
                  <a:srgbClr val="7030A0"/>
                </a:solidFill>
              </a:rPr>
              <a:t>valsts valodas</a:t>
            </a:r>
            <a:r>
              <a:rPr lang="lv-LV" sz="2000" dirty="0">
                <a:solidFill>
                  <a:srgbClr val="7030A0"/>
                </a:solidFill>
              </a:rPr>
              <a:t> izmantošanā programmu apmācībās un </a:t>
            </a:r>
            <a:r>
              <a:rPr lang="lv-LV" sz="2000" b="1" dirty="0" err="1">
                <a:solidFill>
                  <a:srgbClr val="7030A0"/>
                </a:solidFill>
              </a:rPr>
              <a:t>datorprasmēs</a:t>
            </a:r>
            <a:r>
              <a:rPr lang="lv-LV" sz="2000" b="1" dirty="0">
                <a:solidFill>
                  <a:srgbClr val="7030A0"/>
                </a:solidFill>
              </a:rPr>
              <a:t>.</a:t>
            </a:r>
          </a:p>
          <a:p>
            <a:pPr algn="just">
              <a:lnSpc>
                <a:spcPct val="107000"/>
              </a:lnSpc>
              <a:spcAft>
                <a:spcPts val="800"/>
              </a:spcAft>
            </a:pPr>
            <a:r>
              <a:rPr lang="lv-LV" sz="2000" dirty="0">
                <a:solidFill>
                  <a:srgbClr val="7030A0"/>
                </a:solidFill>
              </a:rPr>
              <a:t> </a:t>
            </a:r>
          </a:p>
          <a:p>
            <a:pPr algn="just">
              <a:lnSpc>
                <a:spcPct val="107000"/>
              </a:lnSpc>
              <a:spcAft>
                <a:spcPts val="800"/>
              </a:spcAft>
            </a:pPr>
            <a:r>
              <a:rPr lang="lv-LV" sz="2000" dirty="0">
                <a:solidFill>
                  <a:srgbClr val="7030A0"/>
                </a:solidFill>
              </a:rPr>
              <a:t>3. Izglītības iestāžu </a:t>
            </a:r>
            <a:r>
              <a:rPr lang="lv-LV" sz="2000" b="1" dirty="0">
                <a:solidFill>
                  <a:srgbClr val="7030A0"/>
                </a:solidFill>
              </a:rPr>
              <a:t>individuāla konsultēšana</a:t>
            </a:r>
            <a:r>
              <a:rPr lang="lv-LV" sz="2000" dirty="0">
                <a:solidFill>
                  <a:srgbClr val="7030A0"/>
                </a:solidFill>
              </a:rPr>
              <a:t>, attiecībā uz jauno n/a piemērošanu, kā arī attālināto apmācību kvalitatīvu īstenošanu. </a:t>
            </a:r>
          </a:p>
        </p:txBody>
      </p:sp>
      <p:pic>
        <p:nvPicPr>
          <p:cNvPr id="46" name="Google Shape;594;p49" descr="Venna diagramma">
            <a:extLst>
              <a:ext uri="{FF2B5EF4-FFF2-40B4-BE49-F238E27FC236}">
                <a16:creationId xmlns:a16="http://schemas.microsoft.com/office/drawing/2014/main" id="{14C0E002-2FAC-424B-8AAD-FF34FA0853ED}"/>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rot="7048434">
            <a:off x="10043649" y="249830"/>
            <a:ext cx="1402245" cy="1382035"/>
          </a:xfrm>
          <a:prstGeom prst="rect">
            <a:avLst/>
          </a:prstGeom>
          <a:noFill/>
          <a:ln>
            <a:noFill/>
          </a:ln>
        </p:spPr>
      </p:pic>
    </p:spTree>
    <p:extLst>
      <p:ext uri="{BB962C8B-B14F-4D97-AF65-F5344CB8AC3E}">
        <p14:creationId xmlns:p14="http://schemas.microsoft.com/office/powerpoint/2010/main" val="359675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200400"/>
            <a:ext cx="7772400" cy="1295400"/>
          </a:xfrm>
        </p:spPr>
        <p:txBody>
          <a:bodyPr>
            <a:normAutofit fontScale="90000"/>
          </a:bodyPr>
          <a:lstStyle/>
          <a:p>
            <a:pPr>
              <a:lnSpc>
                <a:spcPct val="115000"/>
              </a:lnSpc>
              <a:spcAft>
                <a:spcPts val="1000"/>
              </a:spcAft>
            </a:pPr>
            <a:r>
              <a:rPr lang="lv-LV" altLang="lv-LV" sz="2000" dirty="0">
                <a:ea typeface="MS PGothic" pitchFamily="34" charset="-128"/>
              </a:rPr>
              <a:t>Sadarbības līguma starp NVA un IKVD ietvaros </a:t>
            </a:r>
            <a:br>
              <a:rPr lang="lv-LV" altLang="lv-LV" sz="2000" dirty="0">
                <a:ea typeface="MS PGothic" pitchFamily="34" charset="-128"/>
              </a:rPr>
            </a:br>
            <a:r>
              <a:rPr lang="lv-LV" altLang="lv-LV" sz="2000" dirty="0">
                <a:ea typeface="MS PGothic" pitchFamily="34" charset="-128"/>
              </a:rPr>
              <a:t>ESF projekts </a:t>
            </a:r>
            <a:br>
              <a:rPr lang="lv-LV" altLang="lv-LV" sz="2000" dirty="0">
                <a:ea typeface="MS PGothic" pitchFamily="34" charset="-128"/>
              </a:rPr>
            </a:br>
            <a:r>
              <a:rPr lang="lv-LV" altLang="lv-LV" sz="2000" dirty="0">
                <a:ea typeface="MS PGothic" pitchFamily="34" charset="-128"/>
              </a:rPr>
              <a:t> „Atbalsts bezdarbnieku izglītībai” Nr.7.1.1.0/15/I/001</a:t>
            </a:r>
            <a:br>
              <a:rPr lang="lv-LV" altLang="lv-LV" sz="2000" dirty="0">
                <a:ea typeface="MS PGothic" pitchFamily="34" charset="-128"/>
              </a:rPr>
            </a:br>
            <a:r>
              <a:rPr lang="lv-LV" altLang="lv-LV" sz="2400" dirty="0">
                <a:ea typeface="MS PGothic" pitchFamily="34" charset="-128"/>
              </a:rPr>
              <a:t> </a:t>
            </a:r>
          </a:p>
        </p:txBody>
      </p:sp>
      <p:sp>
        <p:nvSpPr>
          <p:cNvPr id="11267" name="Text Placeholder 2"/>
          <p:cNvSpPr>
            <a:spLocks noGrp="1"/>
          </p:cNvSpPr>
          <p:nvPr>
            <p:ph type="body" sz="quarter" idx="10"/>
          </p:nvPr>
        </p:nvSpPr>
        <p:spPr>
          <a:xfrm>
            <a:off x="1828800" y="4572000"/>
            <a:ext cx="8534400" cy="1676400"/>
          </a:xfrm>
        </p:spPr>
        <p:txBody>
          <a:bodyPr>
            <a:normAutofit fontScale="92500" lnSpcReduction="10000"/>
          </a:bodyPr>
          <a:lstStyle/>
          <a:p>
            <a:endParaRPr lang="lv-LV" altLang="lv-LV" sz="2100" dirty="0">
              <a:ea typeface="MS PGothic" pitchFamily="34" charset="-128"/>
            </a:endParaRPr>
          </a:p>
          <a:p>
            <a:endParaRPr lang="lv-LV" altLang="lv-LV" sz="2100" dirty="0">
              <a:ea typeface="MS PGothic" pitchFamily="34" charset="-128"/>
            </a:endParaRPr>
          </a:p>
          <a:p>
            <a:endParaRPr lang="lv-LV" altLang="lv-LV" sz="2100" dirty="0">
              <a:ea typeface="MS PGothic" pitchFamily="34" charset="-128"/>
            </a:endParaRPr>
          </a:p>
          <a:p>
            <a:r>
              <a:rPr lang="lv-LV" altLang="lv-LV" sz="2100" dirty="0">
                <a:ea typeface="MS PGothic" pitchFamily="34" charset="-128"/>
              </a:rPr>
              <a:t>2023.gada oktobris</a:t>
            </a:r>
          </a:p>
          <a:p>
            <a:endParaRPr lang="lv-LV" altLang="lv-LV" dirty="0">
              <a:ea typeface="MS PGothic" pitchFamily="34" charset="-128"/>
            </a:endParaRPr>
          </a:p>
        </p:txBody>
      </p:sp>
    </p:spTree>
    <p:extLst>
      <p:ext uri="{BB962C8B-B14F-4D97-AF65-F5344CB8AC3E}">
        <p14:creationId xmlns:p14="http://schemas.microsoft.com/office/powerpoint/2010/main" val="37732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C19331-69B1-94AE-2CD3-4793DEDB9015}"/>
              </a:ext>
            </a:extLst>
          </p:cNvPr>
          <p:cNvSpPr>
            <a:spLocks noGrp="1"/>
          </p:cNvSpPr>
          <p:nvPr>
            <p:ph type="title"/>
          </p:nvPr>
        </p:nvSpPr>
        <p:spPr>
          <a:xfrm>
            <a:off x="616774" y="681038"/>
            <a:ext cx="10476796" cy="755482"/>
          </a:xfrm>
        </p:spPr>
        <p:txBody>
          <a:bodyPr/>
          <a:lstStyle/>
          <a:p>
            <a:pPr algn="ctr"/>
            <a:r>
              <a:rPr lang="lv-LV" sz="2000" dirty="0">
                <a:latin typeface="Times New Roman" panose="02020603050405020304" pitchFamily="18" charset="0"/>
                <a:cs typeface="Times New Roman" panose="02020603050405020304" pitchFamily="18" charset="0"/>
              </a:rPr>
              <a:t>Kopš 2020./2021.gada Izglītības kvalitātes valsts dienests ir sadarbības partneris Nodarbinātības valsts aģentūras īstenotajā projektā ”Atbalsts bezdarbnieku izglītībai”. </a:t>
            </a:r>
            <a:br>
              <a:rPr lang="lv-LV" sz="2000" dirty="0">
                <a:latin typeface="Times New Roman" panose="02020603050405020304" pitchFamily="18" charset="0"/>
                <a:cs typeface="Times New Roman" panose="02020603050405020304" pitchFamily="18" charset="0"/>
              </a:rPr>
            </a:br>
            <a:endParaRPr lang="lv-LV" sz="2000" dirty="0"/>
          </a:p>
        </p:txBody>
      </p:sp>
      <p:sp>
        <p:nvSpPr>
          <p:cNvPr id="3" name="Slaida numura vietturis 2">
            <a:extLst>
              <a:ext uri="{FF2B5EF4-FFF2-40B4-BE49-F238E27FC236}">
                <a16:creationId xmlns:a16="http://schemas.microsoft.com/office/drawing/2014/main" id="{7DC27E29-A9BF-E3C7-7C3B-F2716C2D74A0}"/>
              </a:ext>
            </a:extLst>
          </p:cNvPr>
          <p:cNvSpPr>
            <a:spLocks noGrp="1"/>
          </p:cNvSpPr>
          <p:nvPr>
            <p:ph type="sldNum" idx="12"/>
          </p:nvPr>
        </p:nvSpPr>
        <p:spPr/>
        <p:txBody>
          <a:bodyPr/>
          <a:lstStyle/>
          <a:p>
            <a:fld id="{00000000-1234-1234-1234-123412341234}" type="slidenum">
              <a:rPr lang="lv-LV" smtClean="0"/>
              <a:pPr/>
              <a:t>3</a:t>
            </a:fld>
            <a:endParaRPr lang="lv-LV" dirty="0"/>
          </a:p>
        </p:txBody>
      </p:sp>
      <p:sp>
        <p:nvSpPr>
          <p:cNvPr id="5" name="Satura vietturis 2">
            <a:extLst>
              <a:ext uri="{FF2B5EF4-FFF2-40B4-BE49-F238E27FC236}">
                <a16:creationId xmlns:a16="http://schemas.microsoft.com/office/drawing/2014/main" id="{366019A8-ABBE-1BD4-F042-3F5980ED1F8C}"/>
              </a:ext>
            </a:extLst>
          </p:cNvPr>
          <p:cNvSpPr txBox="1">
            <a:spLocks noGrp="1"/>
          </p:cNvSpPr>
          <p:nvPr>
            <p:ph type="body" idx="1"/>
          </p:nvPr>
        </p:nvSpPr>
        <p:spPr>
          <a:xfrm>
            <a:off x="631825" y="1535712"/>
            <a:ext cx="10928350" cy="4198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Projekta mērķis: veicināt bezdarbnieku un darba meklētāju un bezdarba riska pakļauto personu konkurētspēju darba tirgū, kā arī mazināt Covid-19 pandēmijas izraisītās krīzes sekas nodarbinātības jomā; </a:t>
            </a:r>
          </a:p>
          <a:p>
            <a:pPr marL="457200" indent="-457200" algn="just">
              <a:lnSpc>
                <a:spcPct val="90000"/>
              </a:lnSpc>
              <a:buAutoNum type="arabicPeriod"/>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Kvalitātes dienesta funkcijas projekta ietvaros ir: izglītošanas procesa t.sk. eksāmenu, mācību prakšu īstenošanas kvalitātes kontrole, programmu ekspertīze, programmu akreditācijas termiņu un programmu īstenošanas vietu adrešu regulāra kontrole, metodiskais atbalsts iestādēm, darbs komisijās. </a:t>
            </a:r>
          </a:p>
          <a:p>
            <a:pPr marL="457200" indent="-457200" algn="just">
              <a:lnSpc>
                <a:spcPct val="90000"/>
              </a:lnSpc>
              <a:buAutoNum type="arabicPeriod"/>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Kontroles ietvaros tiek veiktas pārbaudes attiecībā uz mācību nodarbībām šādos izglītības programmu veidos: profesionālā tālākizglītība, profesionālā pilnveide, neformālās izglītības  programmas, profesionālās tālākizglītības moduļu un moduļu kopas, augstākās izglītības moduļu un moduļu kopas, atbilstoši izstrādātajiem kritērijiem.  Pārbaudes tiek veiktas arī attiecībā uz kvalifikācijas eksāmenu norisi un mācību prakses norisi. Kontroli un pārbaudes izglītības iestādē veic bez iepriekšēja brīdinājuma. </a:t>
            </a:r>
          </a:p>
          <a:p>
            <a:pPr marL="0" indent="0" algn="just">
              <a:lnSpc>
                <a:spcPct val="90000"/>
              </a:lnSpc>
              <a:buNone/>
              <a:defRPr/>
            </a:pPr>
            <a:endParaRPr lang="lv-LV" sz="20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16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4292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36" y="268140"/>
            <a:ext cx="5723068" cy="1142815"/>
          </a:xfrm>
        </p:spPr>
        <p:txBody>
          <a:bodyPr/>
          <a:lstStyle/>
          <a:p>
            <a:r>
              <a:rPr lang="lv-LV" sz="1800" dirty="0">
                <a:latin typeface="Verdana" panose="020B0604030504040204" pitchFamily="34" charset="0"/>
              </a:rPr>
              <a:t>STATISTIKAS DATI:</a:t>
            </a:r>
            <a:br>
              <a:rPr lang="lv-LV" sz="1800" dirty="0">
                <a:latin typeface="Verdana" panose="020B0604030504040204" pitchFamily="34" charset="0"/>
              </a:rPr>
            </a:br>
            <a:r>
              <a:rPr lang="lv-LV" sz="1800" b="0" dirty="0">
                <a:latin typeface="Verdana" panose="020B0604030504040204" pitchFamily="34" charset="0"/>
              </a:rPr>
              <a:t>Paveiktais projekta ietvaros laika posmā 2021., 2022. un 2023.gada septembrim pieaugušo izglītības kvalitātes kontroles ietvaros</a:t>
            </a:r>
            <a:br>
              <a:rPr lang="lv-LV" sz="1800" b="0" dirty="0">
                <a:latin typeface="Verdana" panose="020B0604030504040204" pitchFamily="34" charset="0"/>
              </a:rPr>
            </a:br>
            <a:endParaRPr lang="lv-LV" sz="1800" b="0" dirty="0">
              <a:latin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lv-LV" smtClean="0"/>
              <a:pPr/>
              <a:t>4</a:t>
            </a:fld>
            <a:endParaRPr lang="lv-LV" dirty="0"/>
          </a:p>
        </p:txBody>
      </p:sp>
      <p:pic>
        <p:nvPicPr>
          <p:cNvPr id="19" name="Google Shape;617;p49">
            <a:extLst>
              <a:ext uri="{FF2B5EF4-FFF2-40B4-BE49-F238E27FC236}">
                <a16:creationId xmlns:a16="http://schemas.microsoft.com/office/drawing/2014/main" id="{BFDD290F-BB09-4C4A-9E4A-B6257DB3E104}"/>
              </a:ext>
            </a:extLst>
          </p:cNvPr>
          <p:cNvPicPr preferRelativeResize="0"/>
          <p:nvPr/>
        </p:nvPicPr>
        <p:blipFill rotWithShape="1">
          <a:blip r:embed="rId3">
            <a:alphaModFix/>
          </a:blip>
          <a:srcRect/>
          <a:stretch/>
        </p:blipFill>
        <p:spPr>
          <a:xfrm>
            <a:off x="812423" y="2156012"/>
            <a:ext cx="1355465" cy="1371227"/>
          </a:xfrm>
          <a:prstGeom prst="rect">
            <a:avLst/>
          </a:prstGeom>
          <a:noFill/>
          <a:ln>
            <a:noFill/>
          </a:ln>
        </p:spPr>
      </p:pic>
      <p:sp>
        <p:nvSpPr>
          <p:cNvPr id="20" name="Rectangle 20">
            <a:extLst>
              <a:ext uri="{FF2B5EF4-FFF2-40B4-BE49-F238E27FC236}">
                <a16:creationId xmlns:a16="http://schemas.microsoft.com/office/drawing/2014/main" id="{B2C42829-C32B-4AF6-8A5C-78F245409D93}"/>
              </a:ext>
            </a:extLst>
          </p:cNvPr>
          <p:cNvSpPr>
            <a:spLocks noChangeArrowheads="1"/>
          </p:cNvSpPr>
          <p:nvPr/>
        </p:nvSpPr>
        <p:spPr bwMode="auto">
          <a:xfrm>
            <a:off x="2661920" y="2829154"/>
            <a:ext cx="314968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41</a:t>
            </a:r>
            <a:r>
              <a:rPr lang="lv-LV" altLang="lv-LV" sz="1500" b="1" dirty="0">
                <a:solidFill>
                  <a:srgbClr val="FF0000"/>
                </a:solidFill>
                <a:latin typeface="Verdana" panose="020B0604030504040204" pitchFamily="34" charset="0"/>
              </a:rPr>
              <a:t> </a:t>
            </a:r>
            <a:r>
              <a:rPr lang="lv-LV" altLang="lv-LV" sz="1500" b="1" dirty="0">
                <a:solidFill>
                  <a:srgbClr val="17131D"/>
                </a:solidFill>
                <a:latin typeface="Verdana" panose="020B0604030504040204" pitchFamily="34" charset="0"/>
              </a:rPr>
              <a:t>izglītības iestāde (</a:t>
            </a:r>
            <a:r>
              <a:rPr lang="lv-LV" altLang="lv-LV" sz="1100" b="1" dirty="0">
                <a:solidFill>
                  <a:srgbClr val="17131D"/>
                </a:solidFill>
                <a:latin typeface="Verdana" panose="020B0604030504040204" pitchFamily="34" charset="0"/>
              </a:rPr>
              <a:t>neskaitot mācību īstenošanas vietas</a:t>
            </a:r>
            <a:r>
              <a:rPr lang="lv-LV" altLang="lv-LV" sz="1500" b="1" dirty="0">
                <a:solidFill>
                  <a:srgbClr val="17131D"/>
                </a:solidFill>
                <a:latin typeface="Verdana" panose="020B0604030504040204" pitchFamily="34" charset="0"/>
              </a:rPr>
              <a:t>)</a:t>
            </a:r>
          </a:p>
        </p:txBody>
      </p:sp>
      <p:pic>
        <p:nvPicPr>
          <p:cNvPr id="22" name="Google Shape;311;p35">
            <a:extLst>
              <a:ext uri="{FF2B5EF4-FFF2-40B4-BE49-F238E27FC236}">
                <a16:creationId xmlns:a16="http://schemas.microsoft.com/office/drawing/2014/main" id="{8F3C2817-2F96-401B-9584-8B9E3C45660E}"/>
              </a:ext>
            </a:extLst>
          </p:cNvPr>
          <p:cNvPicPr preferRelativeResize="0"/>
          <p:nvPr/>
        </p:nvPicPr>
        <p:blipFill rotWithShape="1">
          <a:blip r:embed="rId4">
            <a:alphaModFix/>
          </a:blip>
          <a:srcRect/>
          <a:stretch/>
        </p:blipFill>
        <p:spPr>
          <a:xfrm>
            <a:off x="6868160" y="2378655"/>
            <a:ext cx="1074730" cy="1077102"/>
          </a:xfrm>
          <a:prstGeom prst="rect">
            <a:avLst/>
          </a:prstGeom>
          <a:noFill/>
          <a:ln>
            <a:noFill/>
          </a:ln>
        </p:spPr>
      </p:pic>
      <p:pic>
        <p:nvPicPr>
          <p:cNvPr id="25" name="Google Shape;619;p49">
            <a:extLst>
              <a:ext uri="{FF2B5EF4-FFF2-40B4-BE49-F238E27FC236}">
                <a16:creationId xmlns:a16="http://schemas.microsoft.com/office/drawing/2014/main" id="{F8026A4B-CB4C-4AF1-B29A-9E3C68633552}"/>
              </a:ext>
            </a:extLst>
          </p:cNvPr>
          <p:cNvPicPr preferRelativeResize="0"/>
          <p:nvPr/>
        </p:nvPicPr>
        <p:blipFill rotWithShape="1">
          <a:blip r:embed="rId5">
            <a:alphaModFix/>
          </a:blip>
          <a:srcRect/>
          <a:stretch/>
        </p:blipFill>
        <p:spPr>
          <a:xfrm>
            <a:off x="717806" y="4533996"/>
            <a:ext cx="1544697" cy="1142815"/>
          </a:xfrm>
          <a:prstGeom prst="rect">
            <a:avLst/>
          </a:prstGeom>
          <a:noFill/>
          <a:ln>
            <a:noFill/>
          </a:ln>
        </p:spPr>
      </p:pic>
      <p:sp>
        <p:nvSpPr>
          <p:cNvPr id="26" name="Rectangle 20">
            <a:extLst>
              <a:ext uri="{FF2B5EF4-FFF2-40B4-BE49-F238E27FC236}">
                <a16:creationId xmlns:a16="http://schemas.microsoft.com/office/drawing/2014/main" id="{CE88D23C-E2B3-4D1E-A2B6-F1314992CB4B}"/>
              </a:ext>
            </a:extLst>
          </p:cNvPr>
          <p:cNvSpPr>
            <a:spLocks noChangeArrowheads="1"/>
          </p:cNvSpPr>
          <p:nvPr/>
        </p:nvSpPr>
        <p:spPr bwMode="auto">
          <a:xfrm>
            <a:off x="8117840" y="2600960"/>
            <a:ext cx="32210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403</a:t>
            </a:r>
            <a:r>
              <a:rPr lang="lv-LV" altLang="lv-LV" sz="1500" b="1" dirty="0">
                <a:solidFill>
                  <a:srgbClr val="FF0000"/>
                </a:solidFill>
                <a:latin typeface="Verdana" panose="020B0604030504040204" pitchFamily="34" charset="0"/>
              </a:rPr>
              <a:t> </a:t>
            </a:r>
            <a:r>
              <a:rPr lang="lv-LV" altLang="lv-LV" sz="1500" b="1" dirty="0">
                <a:solidFill>
                  <a:srgbClr val="17131D"/>
                </a:solidFill>
                <a:latin typeface="Verdana" panose="020B0604030504040204" pitchFamily="34" charset="0"/>
              </a:rPr>
              <a:t>programmu ekspertīzes</a:t>
            </a:r>
          </a:p>
        </p:txBody>
      </p:sp>
      <p:sp>
        <p:nvSpPr>
          <p:cNvPr id="27" name="Rectangle 20">
            <a:extLst>
              <a:ext uri="{FF2B5EF4-FFF2-40B4-BE49-F238E27FC236}">
                <a16:creationId xmlns:a16="http://schemas.microsoft.com/office/drawing/2014/main" id="{D3F2ADC7-3508-46A9-B610-2DC59A3A7383}"/>
              </a:ext>
            </a:extLst>
          </p:cNvPr>
          <p:cNvSpPr>
            <a:spLocks noChangeArrowheads="1"/>
          </p:cNvSpPr>
          <p:nvPr/>
        </p:nvSpPr>
        <p:spPr bwMode="auto">
          <a:xfrm>
            <a:off x="2661920" y="4840723"/>
            <a:ext cx="3149681" cy="3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337</a:t>
            </a:r>
            <a:r>
              <a:rPr lang="lv-LV" altLang="lv-LV" sz="1500" b="1" dirty="0">
                <a:solidFill>
                  <a:srgbClr val="FF0000"/>
                </a:solidFill>
                <a:latin typeface="Verdana" panose="020B0604030504040204" pitchFamily="34" charset="0"/>
              </a:rPr>
              <a:t> </a:t>
            </a:r>
            <a:r>
              <a:rPr lang="lv-LV" altLang="lv-LV" sz="1500" b="1" dirty="0">
                <a:solidFill>
                  <a:srgbClr val="17131D"/>
                </a:solidFill>
                <a:latin typeface="Verdana" panose="020B0604030504040204" pitchFamily="34" charset="0"/>
              </a:rPr>
              <a:t>pārbaudes akti</a:t>
            </a:r>
          </a:p>
        </p:txBody>
      </p:sp>
      <p:pic>
        <p:nvPicPr>
          <p:cNvPr id="11" name="Google Shape;327;p35">
            <a:extLst>
              <a:ext uri="{FF2B5EF4-FFF2-40B4-BE49-F238E27FC236}">
                <a16:creationId xmlns:a16="http://schemas.microsoft.com/office/drawing/2014/main" id="{F1CC2B08-E362-4E29-855A-2A83A5DA714B}"/>
              </a:ext>
            </a:extLst>
          </p:cNvPr>
          <p:cNvPicPr preferRelativeResize="0"/>
          <p:nvPr/>
        </p:nvPicPr>
        <p:blipFill rotWithShape="1">
          <a:blip r:embed="rId6">
            <a:alphaModFix/>
          </a:blip>
          <a:srcRect/>
          <a:stretch/>
        </p:blipFill>
        <p:spPr>
          <a:xfrm>
            <a:off x="6868160" y="4635562"/>
            <a:ext cx="1249680" cy="1298761"/>
          </a:xfrm>
          <a:prstGeom prst="rect">
            <a:avLst/>
          </a:prstGeom>
          <a:noFill/>
          <a:ln>
            <a:noFill/>
          </a:ln>
        </p:spPr>
      </p:pic>
      <p:sp>
        <p:nvSpPr>
          <p:cNvPr id="13" name="TextBox 12">
            <a:extLst>
              <a:ext uri="{FF2B5EF4-FFF2-40B4-BE49-F238E27FC236}">
                <a16:creationId xmlns:a16="http://schemas.microsoft.com/office/drawing/2014/main" id="{CC094552-1A17-4121-981A-18AE7A4BF8F2}"/>
              </a:ext>
            </a:extLst>
          </p:cNvPr>
          <p:cNvSpPr txBox="1"/>
          <p:nvPr/>
        </p:nvSpPr>
        <p:spPr>
          <a:xfrm>
            <a:off x="8298611" y="4290911"/>
            <a:ext cx="3040286" cy="954107"/>
          </a:xfrm>
          <a:prstGeom prst="rect">
            <a:avLst/>
          </a:prstGeom>
          <a:noFill/>
        </p:spPr>
        <p:txBody>
          <a:bodyPr wrap="square">
            <a:spAutoFit/>
          </a:bodyPr>
          <a:lstStyle/>
          <a:p>
            <a:pPr algn="ctr"/>
            <a:r>
              <a:rPr lang="lv-LV" altLang="lv-LV" b="1" dirty="0">
                <a:solidFill>
                  <a:srgbClr val="17131D"/>
                </a:solidFill>
                <a:latin typeface="Verdana" panose="020B0604030504040204" pitchFamily="34" charset="0"/>
              </a:rPr>
              <a:t>18 035</a:t>
            </a:r>
            <a:r>
              <a:rPr lang="lv-LV" altLang="lv-LV" sz="1400" b="1" dirty="0">
                <a:solidFill>
                  <a:srgbClr val="FF0000"/>
                </a:solidFill>
                <a:latin typeface="Verdana" panose="020B0604030504040204" pitchFamily="34" charset="0"/>
              </a:rPr>
              <a:t> </a:t>
            </a:r>
            <a:r>
              <a:rPr lang="lv-LV" altLang="lv-LV" sz="1400" b="1" dirty="0">
                <a:solidFill>
                  <a:srgbClr val="17131D"/>
                </a:solidFill>
                <a:latin typeface="Verdana" panose="020B0604030504040204" pitchFamily="34" charset="0"/>
              </a:rPr>
              <a:t>programmām akreditācijas termiņu un apmācību īstenošanas vietu adrešu aktualitātes kontrole  </a:t>
            </a:r>
          </a:p>
        </p:txBody>
      </p:sp>
    </p:spTree>
    <p:extLst>
      <p:ext uri="{BB962C8B-B14F-4D97-AF65-F5344CB8AC3E}">
        <p14:creationId xmlns:p14="http://schemas.microsoft.com/office/powerpoint/2010/main" val="23176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71634092-7B7F-53E2-4647-8315BDFFC35D}"/>
              </a:ext>
            </a:extLst>
          </p:cNvPr>
          <p:cNvSpPr>
            <a:spLocks noGrp="1"/>
          </p:cNvSpPr>
          <p:nvPr>
            <p:ph type="sldNum" idx="12"/>
          </p:nvPr>
        </p:nvSpPr>
        <p:spPr/>
        <p:txBody>
          <a:bodyPr/>
          <a:lstStyle/>
          <a:p>
            <a:fld id="{00000000-1234-1234-1234-123412341234}" type="slidenum">
              <a:rPr lang="lv-LV" smtClean="0"/>
              <a:pPr/>
              <a:t>5</a:t>
            </a:fld>
            <a:endParaRPr lang="lv-LV" dirty="0"/>
          </a:p>
        </p:txBody>
      </p:sp>
      <p:graphicFrame>
        <p:nvGraphicFramePr>
          <p:cNvPr id="7" name="Diagramma 6">
            <a:extLst>
              <a:ext uri="{FF2B5EF4-FFF2-40B4-BE49-F238E27FC236}">
                <a16:creationId xmlns:a16="http://schemas.microsoft.com/office/drawing/2014/main" id="{DB0CB3DE-9B39-BB7B-C412-0AF49F5B4FF3}"/>
              </a:ext>
            </a:extLst>
          </p:cNvPr>
          <p:cNvGraphicFramePr/>
          <p:nvPr>
            <p:extLst>
              <p:ext uri="{D42A27DB-BD31-4B8C-83A1-F6EECF244321}">
                <p14:modId xmlns:p14="http://schemas.microsoft.com/office/powerpoint/2010/main" val="3135137439"/>
              </p:ext>
            </p:extLst>
          </p:nvPr>
        </p:nvGraphicFramePr>
        <p:xfrm>
          <a:off x="83388" y="338494"/>
          <a:ext cx="12025223" cy="5933660"/>
        </p:xfrm>
        <a:graphic>
          <a:graphicData uri="http://schemas.openxmlformats.org/drawingml/2006/chart">
            <c:chart xmlns:c="http://schemas.openxmlformats.org/drawingml/2006/chart" xmlns:r="http://schemas.openxmlformats.org/officeDocument/2006/relationships" r:id="rId3"/>
          </a:graphicData>
        </a:graphic>
      </p:graphicFrame>
      <p:sp>
        <p:nvSpPr>
          <p:cNvPr id="9" name="Labā figūriekava 8">
            <a:extLst>
              <a:ext uri="{FF2B5EF4-FFF2-40B4-BE49-F238E27FC236}">
                <a16:creationId xmlns:a16="http://schemas.microsoft.com/office/drawing/2014/main" id="{CF837D90-53E1-7431-4ED9-0312D5BBA56F}"/>
              </a:ext>
            </a:extLst>
          </p:cNvPr>
          <p:cNvSpPr/>
          <p:nvPr/>
        </p:nvSpPr>
        <p:spPr>
          <a:xfrm>
            <a:off x="5541476" y="2203281"/>
            <a:ext cx="671169" cy="11020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pic>
        <p:nvPicPr>
          <p:cNvPr id="10" name="Attēls 9">
            <a:extLst>
              <a:ext uri="{FF2B5EF4-FFF2-40B4-BE49-F238E27FC236}">
                <a16:creationId xmlns:a16="http://schemas.microsoft.com/office/drawing/2014/main" id="{A3A6271E-8252-85A4-50CF-D34728D9781D}"/>
              </a:ext>
            </a:extLst>
          </p:cNvPr>
          <p:cNvPicPr>
            <a:picLocks noChangeAspect="1"/>
          </p:cNvPicPr>
          <p:nvPr/>
        </p:nvPicPr>
        <p:blipFill>
          <a:blip r:embed="rId4"/>
          <a:stretch>
            <a:fillRect/>
          </a:stretch>
        </p:blipFill>
        <p:spPr>
          <a:xfrm>
            <a:off x="4696768" y="3371123"/>
            <a:ext cx="844708" cy="1122906"/>
          </a:xfrm>
          <a:prstGeom prst="rect">
            <a:avLst/>
          </a:prstGeom>
        </p:spPr>
      </p:pic>
      <p:sp>
        <p:nvSpPr>
          <p:cNvPr id="11" name="TextBox 10">
            <a:extLst>
              <a:ext uri="{FF2B5EF4-FFF2-40B4-BE49-F238E27FC236}">
                <a16:creationId xmlns:a16="http://schemas.microsoft.com/office/drawing/2014/main" id="{4FDA03B6-AAF6-6065-740F-78BBA11C3AA7}"/>
              </a:ext>
            </a:extLst>
          </p:cNvPr>
          <p:cNvSpPr txBox="1"/>
          <p:nvPr/>
        </p:nvSpPr>
        <p:spPr>
          <a:xfrm>
            <a:off x="5744594" y="3610005"/>
            <a:ext cx="1283179" cy="830997"/>
          </a:xfrm>
          <a:prstGeom prst="rect">
            <a:avLst/>
          </a:prstGeom>
          <a:noFill/>
        </p:spPr>
        <p:txBody>
          <a:bodyPr wrap="square" rtlCol="0">
            <a:spAutoFit/>
          </a:bodyPr>
          <a:lstStyle/>
          <a:p>
            <a:pPr algn="ctr"/>
            <a:r>
              <a:rPr lang="lv-LV" sz="1600" b="1" dirty="0">
                <a:solidFill>
                  <a:schemeClr val="tx1"/>
                </a:solidFill>
              </a:rPr>
              <a:t>14%</a:t>
            </a:r>
          </a:p>
          <a:p>
            <a:pPr algn="ctr"/>
            <a:r>
              <a:rPr lang="lv-LV" sz="1600" dirty="0">
                <a:solidFill>
                  <a:schemeClr val="tx1"/>
                </a:solidFill>
              </a:rPr>
              <a:t>konstatēta neatbilstība  </a:t>
            </a:r>
          </a:p>
        </p:txBody>
      </p:sp>
      <p:sp>
        <p:nvSpPr>
          <p:cNvPr id="15" name="TextBox 14">
            <a:extLst>
              <a:ext uri="{FF2B5EF4-FFF2-40B4-BE49-F238E27FC236}">
                <a16:creationId xmlns:a16="http://schemas.microsoft.com/office/drawing/2014/main" id="{E0E0ED25-7ACF-9A8D-5D60-EBB697C182E8}"/>
              </a:ext>
            </a:extLst>
          </p:cNvPr>
          <p:cNvSpPr txBox="1"/>
          <p:nvPr/>
        </p:nvSpPr>
        <p:spPr>
          <a:xfrm>
            <a:off x="6386184" y="2338803"/>
            <a:ext cx="1283179" cy="830997"/>
          </a:xfrm>
          <a:prstGeom prst="rect">
            <a:avLst/>
          </a:prstGeom>
          <a:noFill/>
        </p:spPr>
        <p:txBody>
          <a:bodyPr wrap="square">
            <a:spAutoFit/>
          </a:bodyPr>
          <a:lstStyle/>
          <a:p>
            <a:pPr algn="ctr"/>
            <a:r>
              <a:rPr lang="lv-LV" sz="1600" b="1" dirty="0">
                <a:solidFill>
                  <a:schemeClr val="tx1"/>
                </a:solidFill>
              </a:rPr>
              <a:t>20%</a:t>
            </a:r>
          </a:p>
          <a:p>
            <a:pPr algn="ctr"/>
            <a:r>
              <a:rPr lang="lv-LV" sz="1600" dirty="0">
                <a:solidFill>
                  <a:schemeClr val="tx1"/>
                </a:solidFill>
              </a:rPr>
              <a:t>konstatēta neatbilstība  </a:t>
            </a:r>
          </a:p>
        </p:txBody>
      </p:sp>
      <p:pic>
        <p:nvPicPr>
          <p:cNvPr id="2" name="Attēls 1">
            <a:extLst>
              <a:ext uri="{FF2B5EF4-FFF2-40B4-BE49-F238E27FC236}">
                <a16:creationId xmlns:a16="http://schemas.microsoft.com/office/drawing/2014/main" id="{176B265E-3C04-AC9E-2A65-B43C17253FF2}"/>
              </a:ext>
            </a:extLst>
          </p:cNvPr>
          <p:cNvPicPr>
            <a:picLocks noChangeAspect="1"/>
          </p:cNvPicPr>
          <p:nvPr/>
        </p:nvPicPr>
        <p:blipFill>
          <a:blip r:embed="rId4"/>
          <a:stretch>
            <a:fillRect/>
          </a:stretch>
        </p:blipFill>
        <p:spPr>
          <a:xfrm>
            <a:off x="3258493" y="4571273"/>
            <a:ext cx="844708" cy="1122906"/>
          </a:xfrm>
          <a:prstGeom prst="rect">
            <a:avLst/>
          </a:prstGeom>
        </p:spPr>
      </p:pic>
      <p:sp>
        <p:nvSpPr>
          <p:cNvPr id="4" name="TextBox 3">
            <a:extLst>
              <a:ext uri="{FF2B5EF4-FFF2-40B4-BE49-F238E27FC236}">
                <a16:creationId xmlns:a16="http://schemas.microsoft.com/office/drawing/2014/main" id="{2344257B-B67A-27FD-7642-95A0BE6D859F}"/>
              </a:ext>
            </a:extLst>
          </p:cNvPr>
          <p:cNvSpPr txBox="1"/>
          <p:nvPr/>
        </p:nvSpPr>
        <p:spPr>
          <a:xfrm>
            <a:off x="4103201" y="4618620"/>
            <a:ext cx="1283179" cy="830997"/>
          </a:xfrm>
          <a:prstGeom prst="rect">
            <a:avLst/>
          </a:prstGeom>
          <a:noFill/>
        </p:spPr>
        <p:txBody>
          <a:bodyPr wrap="square" rtlCol="0">
            <a:spAutoFit/>
          </a:bodyPr>
          <a:lstStyle/>
          <a:p>
            <a:pPr algn="ctr"/>
            <a:r>
              <a:rPr lang="lv-LV" sz="1600" b="1" dirty="0">
                <a:solidFill>
                  <a:schemeClr val="tx1">
                    <a:lumMod val="75000"/>
                  </a:schemeClr>
                </a:solidFill>
              </a:rPr>
              <a:t>4</a:t>
            </a:r>
            <a:r>
              <a:rPr lang="lv-LV" sz="1600" b="1" dirty="0">
                <a:solidFill>
                  <a:schemeClr val="tx1"/>
                </a:solidFill>
              </a:rPr>
              <a:t>%</a:t>
            </a:r>
          </a:p>
          <a:p>
            <a:pPr algn="ctr"/>
            <a:r>
              <a:rPr lang="lv-LV" sz="1600" dirty="0">
                <a:solidFill>
                  <a:schemeClr val="tx1"/>
                </a:solidFill>
              </a:rPr>
              <a:t>konstatēta neatbilstība  </a:t>
            </a:r>
          </a:p>
        </p:txBody>
      </p:sp>
    </p:spTree>
    <p:extLst>
      <p:ext uri="{BB962C8B-B14F-4D97-AF65-F5344CB8AC3E}">
        <p14:creationId xmlns:p14="http://schemas.microsoft.com/office/powerpoint/2010/main" val="233279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D528E1B7-9838-097B-0FB3-6672EAAA27D4}"/>
              </a:ext>
            </a:extLst>
          </p:cNvPr>
          <p:cNvSpPr>
            <a:spLocks noGrp="1"/>
          </p:cNvSpPr>
          <p:nvPr>
            <p:ph type="sldNum" idx="12"/>
          </p:nvPr>
        </p:nvSpPr>
        <p:spPr/>
        <p:txBody>
          <a:bodyPr/>
          <a:lstStyle/>
          <a:p>
            <a:fld id="{00000000-1234-1234-1234-123412341234}" type="slidenum">
              <a:rPr lang="lv-LV" smtClean="0"/>
              <a:pPr/>
              <a:t>6</a:t>
            </a:fld>
            <a:endParaRPr lang="lv-LV" dirty="0"/>
          </a:p>
        </p:txBody>
      </p:sp>
      <p:graphicFrame>
        <p:nvGraphicFramePr>
          <p:cNvPr id="7" name="Diagramma 6">
            <a:extLst>
              <a:ext uri="{FF2B5EF4-FFF2-40B4-BE49-F238E27FC236}">
                <a16:creationId xmlns:a16="http://schemas.microsoft.com/office/drawing/2014/main" id="{E061AC2E-E376-DE1A-6A7D-D2CA22BE2EF6}"/>
              </a:ext>
            </a:extLst>
          </p:cNvPr>
          <p:cNvGraphicFramePr/>
          <p:nvPr>
            <p:extLst>
              <p:ext uri="{D42A27DB-BD31-4B8C-83A1-F6EECF244321}">
                <p14:modId xmlns:p14="http://schemas.microsoft.com/office/powerpoint/2010/main" val="3005257298"/>
              </p:ext>
            </p:extLst>
          </p:nvPr>
        </p:nvGraphicFramePr>
        <p:xfrm>
          <a:off x="134159" y="427382"/>
          <a:ext cx="10918153" cy="60032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315F43F-49E9-EC63-2B84-E345A3640F88}"/>
              </a:ext>
            </a:extLst>
          </p:cNvPr>
          <p:cNvSpPr txBox="1"/>
          <p:nvPr/>
        </p:nvSpPr>
        <p:spPr>
          <a:xfrm>
            <a:off x="4448175" y="3190940"/>
            <a:ext cx="1928190" cy="738664"/>
          </a:xfrm>
          <a:prstGeom prst="rect">
            <a:avLst/>
          </a:prstGeom>
          <a:noFill/>
        </p:spPr>
        <p:txBody>
          <a:bodyPr wrap="square">
            <a:spAutoFit/>
          </a:bodyPr>
          <a:lstStyle/>
          <a:p>
            <a:pPr algn="ctr"/>
            <a:r>
              <a:rPr lang="lv-LV" b="1" dirty="0">
                <a:solidFill>
                  <a:schemeClr val="tx1"/>
                </a:solidFill>
              </a:rPr>
              <a:t>19,6</a:t>
            </a:r>
            <a:r>
              <a:rPr lang="lv-LV" sz="1400" b="1" dirty="0">
                <a:solidFill>
                  <a:schemeClr val="tx1"/>
                </a:solidFill>
              </a:rPr>
              <a:t> %</a:t>
            </a:r>
          </a:p>
          <a:p>
            <a:pPr algn="ctr"/>
            <a:r>
              <a:rPr lang="lv-LV" sz="1400" dirty="0">
                <a:solidFill>
                  <a:schemeClr val="tx1"/>
                </a:solidFill>
              </a:rPr>
              <a:t>konstatēta neatbilstība </a:t>
            </a:r>
          </a:p>
        </p:txBody>
      </p:sp>
      <p:sp>
        <p:nvSpPr>
          <p:cNvPr id="13" name="TextBox 12">
            <a:extLst>
              <a:ext uri="{FF2B5EF4-FFF2-40B4-BE49-F238E27FC236}">
                <a16:creationId xmlns:a16="http://schemas.microsoft.com/office/drawing/2014/main" id="{14A16C86-BEB5-982C-0C28-A7A1A1A2661A}"/>
              </a:ext>
            </a:extLst>
          </p:cNvPr>
          <p:cNvSpPr txBox="1"/>
          <p:nvPr/>
        </p:nvSpPr>
        <p:spPr>
          <a:xfrm>
            <a:off x="5087178" y="4098180"/>
            <a:ext cx="1838739" cy="738664"/>
          </a:xfrm>
          <a:prstGeom prst="rect">
            <a:avLst/>
          </a:prstGeom>
          <a:noFill/>
        </p:spPr>
        <p:txBody>
          <a:bodyPr wrap="square">
            <a:spAutoFit/>
          </a:bodyPr>
          <a:lstStyle/>
          <a:p>
            <a:pPr algn="ctr"/>
            <a:r>
              <a:rPr lang="lv-LV" sz="1400" b="1" dirty="0">
                <a:solidFill>
                  <a:schemeClr val="tx1"/>
                </a:solidFill>
              </a:rPr>
              <a:t>6,4 %</a:t>
            </a:r>
          </a:p>
          <a:p>
            <a:pPr algn="ctr"/>
            <a:r>
              <a:rPr lang="lv-LV" sz="1400" dirty="0">
                <a:solidFill>
                  <a:schemeClr val="tx1"/>
                </a:solidFill>
              </a:rPr>
              <a:t>konstatēta neatbilstība </a:t>
            </a:r>
            <a:endParaRPr lang="lv-LV" dirty="0"/>
          </a:p>
        </p:txBody>
      </p:sp>
      <p:sp>
        <p:nvSpPr>
          <p:cNvPr id="2" name="TextBox 1">
            <a:extLst>
              <a:ext uri="{FF2B5EF4-FFF2-40B4-BE49-F238E27FC236}">
                <a16:creationId xmlns:a16="http://schemas.microsoft.com/office/drawing/2014/main" id="{E8368679-3072-06F1-4267-15336720E1FD}"/>
              </a:ext>
            </a:extLst>
          </p:cNvPr>
          <p:cNvSpPr txBox="1"/>
          <p:nvPr/>
        </p:nvSpPr>
        <p:spPr>
          <a:xfrm>
            <a:off x="5176630" y="5072095"/>
            <a:ext cx="1838739" cy="738664"/>
          </a:xfrm>
          <a:prstGeom prst="rect">
            <a:avLst/>
          </a:prstGeom>
          <a:noFill/>
        </p:spPr>
        <p:txBody>
          <a:bodyPr wrap="square">
            <a:spAutoFit/>
          </a:bodyPr>
          <a:lstStyle/>
          <a:p>
            <a:pPr algn="ctr"/>
            <a:r>
              <a:rPr lang="lv-LV" sz="1400" b="1" dirty="0">
                <a:solidFill>
                  <a:schemeClr val="tx1"/>
                </a:solidFill>
              </a:rPr>
              <a:t>17,1 %</a:t>
            </a:r>
          </a:p>
          <a:p>
            <a:pPr algn="ctr"/>
            <a:r>
              <a:rPr lang="lv-LV" sz="1400" dirty="0">
                <a:solidFill>
                  <a:schemeClr val="tx1"/>
                </a:solidFill>
              </a:rPr>
              <a:t>konstatēta neatbilstība </a:t>
            </a:r>
            <a:endParaRPr lang="lv-LV" dirty="0"/>
          </a:p>
        </p:txBody>
      </p:sp>
    </p:spTree>
    <p:extLst>
      <p:ext uri="{BB962C8B-B14F-4D97-AF65-F5344CB8AC3E}">
        <p14:creationId xmlns:p14="http://schemas.microsoft.com/office/powerpoint/2010/main" val="30281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EFBA0BD-0419-C5BF-D598-5FC70F54A6AF}"/>
              </a:ext>
            </a:extLst>
          </p:cNvPr>
          <p:cNvSpPr>
            <a:spLocks noGrp="1"/>
          </p:cNvSpPr>
          <p:nvPr>
            <p:ph type="sldNum" idx="12"/>
          </p:nvPr>
        </p:nvSpPr>
        <p:spPr/>
        <p:txBody>
          <a:bodyPr/>
          <a:lstStyle/>
          <a:p>
            <a:fld id="{00000000-1234-1234-1234-123412341234}" type="slidenum">
              <a:rPr lang="lv-LV" smtClean="0"/>
              <a:pPr/>
              <a:t>7</a:t>
            </a:fld>
            <a:endParaRPr lang="lv-LV" dirty="0"/>
          </a:p>
        </p:txBody>
      </p:sp>
      <p:graphicFrame>
        <p:nvGraphicFramePr>
          <p:cNvPr id="7" name="Diagramma 6">
            <a:extLst>
              <a:ext uri="{FF2B5EF4-FFF2-40B4-BE49-F238E27FC236}">
                <a16:creationId xmlns:a16="http://schemas.microsoft.com/office/drawing/2014/main" id="{E20BD521-F727-6623-7607-CECF95A4C0A4}"/>
              </a:ext>
            </a:extLst>
          </p:cNvPr>
          <p:cNvGraphicFramePr/>
          <p:nvPr>
            <p:extLst>
              <p:ext uri="{D42A27DB-BD31-4B8C-83A1-F6EECF244321}">
                <p14:modId xmlns:p14="http://schemas.microsoft.com/office/powerpoint/2010/main" val="2467264665"/>
              </p:ext>
            </p:extLst>
          </p:nvPr>
        </p:nvGraphicFramePr>
        <p:xfrm>
          <a:off x="631117" y="228600"/>
          <a:ext cx="11097057" cy="3458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a 8">
            <a:extLst>
              <a:ext uri="{FF2B5EF4-FFF2-40B4-BE49-F238E27FC236}">
                <a16:creationId xmlns:a16="http://schemas.microsoft.com/office/drawing/2014/main" id="{157C85B7-17C3-31DC-BE3C-CEEDECD2A9BB}"/>
              </a:ext>
            </a:extLst>
          </p:cNvPr>
          <p:cNvGraphicFramePr/>
          <p:nvPr>
            <p:extLst>
              <p:ext uri="{D42A27DB-BD31-4B8C-83A1-F6EECF244321}">
                <p14:modId xmlns:p14="http://schemas.microsoft.com/office/powerpoint/2010/main" val="2076357341"/>
              </p:ext>
            </p:extLst>
          </p:nvPr>
        </p:nvGraphicFramePr>
        <p:xfrm>
          <a:off x="790980" y="3687417"/>
          <a:ext cx="10610039" cy="33395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02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EFBA0BD-0419-C5BF-D598-5FC70F54A6AF}"/>
              </a:ext>
            </a:extLst>
          </p:cNvPr>
          <p:cNvSpPr>
            <a:spLocks noGrp="1"/>
          </p:cNvSpPr>
          <p:nvPr>
            <p:ph type="sldNum" idx="12"/>
          </p:nvPr>
        </p:nvSpPr>
        <p:spPr/>
        <p:txBody>
          <a:bodyPr/>
          <a:lstStyle/>
          <a:p>
            <a:fld id="{00000000-1234-1234-1234-123412341234}" type="slidenum">
              <a:rPr lang="lv-LV" smtClean="0"/>
              <a:pPr/>
              <a:t>8</a:t>
            </a:fld>
            <a:endParaRPr lang="lv-LV" dirty="0"/>
          </a:p>
        </p:txBody>
      </p:sp>
      <p:graphicFrame>
        <p:nvGraphicFramePr>
          <p:cNvPr id="5" name="Diagramma 4">
            <a:extLst>
              <a:ext uri="{FF2B5EF4-FFF2-40B4-BE49-F238E27FC236}">
                <a16:creationId xmlns:a16="http://schemas.microsoft.com/office/drawing/2014/main" id="{EC4CFBFB-C0AF-1CD5-49A1-5965A4B5AE22}"/>
              </a:ext>
            </a:extLst>
          </p:cNvPr>
          <p:cNvGraphicFramePr/>
          <p:nvPr>
            <p:extLst>
              <p:ext uri="{D42A27DB-BD31-4B8C-83A1-F6EECF244321}">
                <p14:modId xmlns:p14="http://schemas.microsoft.com/office/powerpoint/2010/main" val="3737085856"/>
              </p:ext>
            </p:extLst>
          </p:nvPr>
        </p:nvGraphicFramePr>
        <p:xfrm>
          <a:off x="6393842" y="1303161"/>
          <a:ext cx="5454650" cy="44714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E609541-57F5-2E2F-529F-C1259289AD29}"/>
              </a:ext>
            </a:extLst>
          </p:cNvPr>
          <p:cNvSpPr txBox="1"/>
          <p:nvPr/>
        </p:nvSpPr>
        <p:spPr>
          <a:xfrm>
            <a:off x="405693" y="1250304"/>
            <a:ext cx="5690307" cy="4524315"/>
          </a:xfrm>
          <a:prstGeom prst="rect">
            <a:avLst/>
          </a:prstGeom>
          <a:noFill/>
        </p:spPr>
        <p:txBody>
          <a:bodyPr wrap="square" rtlCol="0">
            <a:spAutoFit/>
          </a:bodyPr>
          <a:lstStyle/>
          <a:p>
            <a:pPr algn="just"/>
            <a:r>
              <a:rPr lang="lv-LV" sz="1800" dirty="0">
                <a:solidFill>
                  <a:schemeClr val="accent5">
                    <a:lumMod val="50000"/>
                  </a:schemeClr>
                </a:solidFill>
              </a:rPr>
              <a:t>Ir saņemtas deviņas sūdzības, no tām bezdarbnieku apmācībā piecas un bezdarba riskam pakļauto personu (mūžizglītība) apmācībā četras.</a:t>
            </a:r>
          </a:p>
          <a:p>
            <a:pPr algn="just"/>
            <a:endParaRPr lang="lv-LV" sz="1800" dirty="0">
              <a:solidFill>
                <a:schemeClr val="accent5">
                  <a:lumMod val="50000"/>
                </a:schemeClr>
              </a:solidFill>
            </a:endParaRPr>
          </a:p>
          <a:p>
            <a:pPr algn="just"/>
            <a:r>
              <a:rPr lang="lv-LV" sz="1800" dirty="0">
                <a:solidFill>
                  <a:schemeClr val="accent5">
                    <a:lumMod val="50000"/>
                  </a:schemeClr>
                </a:solidFill>
              </a:rPr>
              <a:t>Kopumā sastādīti 12 pārbaudes akti. Veicot pārbaudi astoņās izglītības iestādēs, kā pamatotas atzītas trīs, daļēji pamatotas četras un nepamatotas divas sūdzības.</a:t>
            </a:r>
          </a:p>
          <a:p>
            <a:pPr algn="just"/>
            <a:endParaRPr lang="lv-LV" sz="1800" dirty="0">
              <a:solidFill>
                <a:schemeClr val="accent5">
                  <a:lumMod val="50000"/>
                </a:schemeClr>
              </a:solidFill>
            </a:endParaRPr>
          </a:p>
          <a:p>
            <a:pPr algn="just"/>
            <a:r>
              <a:rPr lang="lv-LV" sz="1800" dirty="0">
                <a:solidFill>
                  <a:schemeClr val="accent5">
                    <a:lumMod val="50000"/>
                  </a:schemeClr>
                </a:solidFill>
              </a:rPr>
              <a:t>Kā sūdzību iemesls pamatā ir bijis izglītības procesa kvalitātes nepietiekams nodrošinājums (67%), pamatā pedagoga pedagoģisko darba prasmju trūkums vai to nepilnības, kā arī tehniskā nodrošinājuma problēmas – nepietiekams interneta </a:t>
            </a:r>
            <a:r>
              <a:rPr lang="lv-LV" sz="1800" dirty="0" err="1">
                <a:solidFill>
                  <a:schemeClr val="accent5">
                    <a:lumMod val="50000"/>
                  </a:schemeClr>
                </a:solidFill>
              </a:rPr>
              <a:t>pieslēgums</a:t>
            </a:r>
            <a:r>
              <a:rPr lang="lv-LV" sz="1800" dirty="0">
                <a:solidFill>
                  <a:schemeClr val="accent5">
                    <a:lumMod val="50000"/>
                  </a:schemeClr>
                </a:solidFill>
              </a:rPr>
              <a:t> vai atbilstošs   programmatūras nodrošinājums. </a:t>
            </a:r>
          </a:p>
          <a:p>
            <a:pPr algn="just"/>
            <a:endParaRPr lang="lv-LV" sz="1800" dirty="0"/>
          </a:p>
        </p:txBody>
      </p:sp>
      <p:sp>
        <p:nvSpPr>
          <p:cNvPr id="7" name="TextBox 6">
            <a:extLst>
              <a:ext uri="{FF2B5EF4-FFF2-40B4-BE49-F238E27FC236}">
                <a16:creationId xmlns:a16="http://schemas.microsoft.com/office/drawing/2014/main" id="{9E609541-57F5-2E2F-529F-C1259289AD29}"/>
              </a:ext>
            </a:extLst>
          </p:cNvPr>
          <p:cNvSpPr txBox="1"/>
          <p:nvPr/>
        </p:nvSpPr>
        <p:spPr>
          <a:xfrm>
            <a:off x="2844093" y="478727"/>
            <a:ext cx="7075159" cy="378565"/>
          </a:xfrm>
          <a:prstGeom prst="rect">
            <a:avLst/>
          </a:prstGeom>
          <a:noFill/>
        </p:spPr>
        <p:txBody>
          <a:bodyPr wrap="square" rtlCol="0">
            <a:spAutoFit/>
          </a:bodyPr>
          <a:lstStyle/>
          <a:p>
            <a:pPr algn="ctr">
              <a:defRPr sz="1862" b="0" i="0" u="none" strike="noStrike" kern="1200" spc="0" baseline="0">
                <a:solidFill>
                  <a:srgbClr val="664690">
                    <a:lumMod val="65000"/>
                    <a:lumOff val="35000"/>
                  </a:srgbClr>
                </a:solidFill>
                <a:latin typeface="+mn-lt"/>
                <a:ea typeface="+mn-ea"/>
                <a:cs typeface="+mn-cs"/>
              </a:defRPr>
            </a:pPr>
            <a:r>
              <a:rPr lang="lv-LV" sz="1860" b="1" kern="1200" dirty="0">
                <a:solidFill>
                  <a:schemeClr val="tx1">
                    <a:lumMod val="75000"/>
                  </a:schemeClr>
                </a:solidFill>
                <a:latin typeface="+mn-lt"/>
              </a:rPr>
              <a:t>SŪDZĪBU IZSKATĪŠANA IZGLĪTĪBAS IESTĀDĒ (2023)</a:t>
            </a:r>
          </a:p>
        </p:txBody>
      </p:sp>
    </p:spTree>
    <p:extLst>
      <p:ext uri="{BB962C8B-B14F-4D97-AF65-F5344CB8AC3E}">
        <p14:creationId xmlns:p14="http://schemas.microsoft.com/office/powerpoint/2010/main" val="120698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ADDC0A6-41EF-8803-E4C6-E16916C45823}"/>
              </a:ext>
            </a:extLst>
          </p:cNvPr>
          <p:cNvSpPr>
            <a:spLocks noGrp="1"/>
          </p:cNvSpPr>
          <p:nvPr>
            <p:ph type="sldNum" idx="12"/>
          </p:nvPr>
        </p:nvSpPr>
        <p:spPr/>
        <p:txBody>
          <a:bodyPr/>
          <a:lstStyle/>
          <a:p>
            <a:fld id="{00000000-1234-1234-1234-123412341234}" type="slidenum">
              <a:rPr lang="lv-LV" smtClean="0"/>
              <a:pPr/>
              <a:t>9</a:t>
            </a:fld>
            <a:endParaRPr lang="lv-LV" dirty="0"/>
          </a:p>
        </p:txBody>
      </p:sp>
      <p:graphicFrame>
        <p:nvGraphicFramePr>
          <p:cNvPr id="7" name="Diagramma 6">
            <a:extLst>
              <a:ext uri="{FF2B5EF4-FFF2-40B4-BE49-F238E27FC236}">
                <a16:creationId xmlns:a16="http://schemas.microsoft.com/office/drawing/2014/main" id="{FD07ABD6-E3C3-B8F0-24C1-B387F0B44D5C}"/>
              </a:ext>
            </a:extLst>
          </p:cNvPr>
          <p:cNvGraphicFramePr/>
          <p:nvPr/>
        </p:nvGraphicFramePr>
        <p:xfrm>
          <a:off x="826765" y="1210368"/>
          <a:ext cx="5842392" cy="4813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a 7">
            <a:extLst>
              <a:ext uri="{FF2B5EF4-FFF2-40B4-BE49-F238E27FC236}">
                <a16:creationId xmlns:a16="http://schemas.microsoft.com/office/drawing/2014/main" id="{24833D6A-C2E6-38B5-C7EB-41E85B6F4F83}"/>
              </a:ext>
            </a:extLst>
          </p:cNvPr>
          <p:cNvGraphicFramePr/>
          <p:nvPr/>
        </p:nvGraphicFramePr>
        <p:xfrm>
          <a:off x="5777784" y="834147"/>
          <a:ext cx="5842392" cy="520036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A15A536-8A69-0498-E81D-D07E8F391DE6}"/>
              </a:ext>
            </a:extLst>
          </p:cNvPr>
          <p:cNvSpPr txBox="1"/>
          <p:nvPr/>
        </p:nvSpPr>
        <p:spPr>
          <a:xfrm>
            <a:off x="3697819" y="285931"/>
            <a:ext cx="5145961" cy="461665"/>
          </a:xfrm>
          <a:prstGeom prst="rect">
            <a:avLst/>
          </a:prstGeom>
          <a:noFill/>
        </p:spPr>
        <p:txBody>
          <a:bodyPr wrap="none" rtlCol="0">
            <a:spAutoFit/>
          </a:bodyPr>
          <a:lstStyle/>
          <a:p>
            <a:r>
              <a:rPr lang="lv-LV" sz="2400" b="1" dirty="0">
                <a:solidFill>
                  <a:schemeClr val="accent1"/>
                </a:solidFill>
                <a:latin typeface="+mn-lt"/>
              </a:rPr>
              <a:t>NO KOPĒJĀ PĀRBAUŽU SKAITA:</a:t>
            </a:r>
          </a:p>
        </p:txBody>
      </p:sp>
    </p:spTree>
    <p:extLst>
      <p:ext uri="{BB962C8B-B14F-4D97-AF65-F5344CB8AC3E}">
        <p14:creationId xmlns:p14="http://schemas.microsoft.com/office/powerpoint/2010/main" val="3459984112"/>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6924</TotalTime>
  <Words>1588</Words>
  <Application>Microsoft Office PowerPoint</Application>
  <PresentationFormat>Platekrāna</PresentationFormat>
  <Paragraphs>150</Paragraphs>
  <Slides>13</Slides>
  <Notes>11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13</vt:i4>
      </vt:variant>
    </vt:vector>
  </HeadingPairs>
  <TitlesOfParts>
    <vt:vector size="21" baseType="lpstr">
      <vt:lpstr>MS PGothic</vt:lpstr>
      <vt:lpstr>Arial</vt:lpstr>
      <vt:lpstr>Calibri</vt:lpstr>
      <vt:lpstr>Times New Roman</vt:lpstr>
      <vt:lpstr>Trebuchet MS</vt:lpstr>
      <vt:lpstr>Verdana</vt:lpstr>
      <vt:lpstr>Wingdings</vt:lpstr>
      <vt:lpstr>Office Theme</vt:lpstr>
      <vt:lpstr>PowerPoint prezentācija</vt:lpstr>
      <vt:lpstr>Sadarbības līguma starp NVA un IKVD ietvaros  ESF projekts   „Atbalsts bezdarbnieku izglītībai” Nr.7.1.1.0/15/I/001  </vt:lpstr>
      <vt:lpstr>Kopš 2020./2021.gada Izglītības kvalitātes valsts dienests ir sadarbības partneris Nodarbinātības valsts aģentūras īstenotajā projektā ”Atbalsts bezdarbnieku izglītībai”.  </vt:lpstr>
      <vt:lpstr>STATISTIKAS DATI: Paveiktais projekta ietvaros laika posmā 2021., 2022. un 2023.gada septembrim pieaugušo izglītības kvalitātes kontroles ietvaros </vt:lpstr>
      <vt:lpstr>PowerPoint prezentācija</vt:lpstr>
      <vt:lpstr>PowerPoint prezentācija</vt:lpstr>
      <vt:lpstr>PowerPoint prezentācija</vt:lpstr>
      <vt:lpstr>PowerPoint prezentācija</vt:lpstr>
      <vt:lpstr>PowerPoint prezentācija</vt:lpstr>
      <vt:lpstr>PowerPoint prezentācija</vt:lpstr>
      <vt:lpstr>IZGLĪTOJAMO APTAUJAS ANKETU KOPSAVILKUMS     (neformālās izglītības programmas) 2023. gada 9 mēnešos  </vt:lpstr>
      <vt:lpstr> SVARĪGĀKIE SECINĀJUMI:  </vt:lpstr>
      <vt:lpstr>NAKAMĀ PERIODA PRIORITĀTES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Elita Skrupska</dc:creator>
  <cp:lastModifiedBy>Dzintra Kalniņa</cp:lastModifiedBy>
  <cp:revision>656</cp:revision>
  <cp:lastPrinted>2020-11-17T12:03:30Z</cp:lastPrinted>
  <dcterms:modified xsi:type="dcterms:W3CDTF">2024-01-15T08:29:46Z</dcterms:modified>
</cp:coreProperties>
</file>