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7" r:id="rId2"/>
  </p:sldMasterIdLst>
  <p:notesMasterIdLst>
    <p:notesMasterId r:id="rId11"/>
  </p:notesMasterIdLst>
  <p:sldIdLst>
    <p:sldId id="338" r:id="rId3"/>
    <p:sldId id="300" r:id="rId4"/>
    <p:sldId id="342" r:id="rId5"/>
    <p:sldId id="307" r:id="rId6"/>
    <p:sldId id="341" r:id="rId7"/>
    <p:sldId id="343" r:id="rId8"/>
    <p:sldId id="344" r:id="rId9"/>
    <p:sldId id="30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4670" autoAdjust="0"/>
  </p:normalViewPr>
  <p:slideViewPr>
    <p:cSldViewPr>
      <p:cViewPr>
        <p:scale>
          <a:sx n="77" d="100"/>
          <a:sy n="77" d="100"/>
        </p:scale>
        <p:origin x="-1200"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CFFBA8-14CC-45FE-9F26-3B6E32574278}" type="datetimeFigureOut">
              <a:rPr lang="lv-LV" smtClean="0"/>
              <a:t>2021.08.27.</a:t>
            </a:fld>
            <a:endParaRPr lang="lv-LV"/>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5F782D-30A4-45B5-AB8A-9C80A5453F5B}" type="slidenum">
              <a:rPr lang="lv-LV" smtClean="0"/>
              <a:t>‹#›</a:t>
            </a:fld>
            <a:endParaRPr lang="lv-LV"/>
          </a:p>
        </p:txBody>
      </p:sp>
    </p:spTree>
    <p:extLst>
      <p:ext uri="{BB962C8B-B14F-4D97-AF65-F5344CB8AC3E}">
        <p14:creationId xmlns:p14="http://schemas.microsoft.com/office/powerpoint/2010/main" val="254671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5E5F782D-30A4-45B5-AB8A-9C80A5453F5B}" type="slidenum">
              <a:rPr lang="lv-LV" smtClean="0"/>
              <a:t>2</a:t>
            </a:fld>
            <a:endParaRPr lang="lv-LV"/>
          </a:p>
        </p:txBody>
      </p:sp>
    </p:spTree>
    <p:extLst>
      <p:ext uri="{BB962C8B-B14F-4D97-AF65-F5344CB8AC3E}">
        <p14:creationId xmlns:p14="http://schemas.microsoft.com/office/powerpoint/2010/main" val="2411981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Angļu rakstnieks un budisma skolotājs </a:t>
            </a:r>
          </a:p>
        </p:txBody>
      </p:sp>
      <p:sp>
        <p:nvSpPr>
          <p:cNvPr id="4" name="Slide Number Placeholder 3"/>
          <p:cNvSpPr>
            <a:spLocks noGrp="1"/>
          </p:cNvSpPr>
          <p:nvPr>
            <p:ph type="sldNum" sz="quarter" idx="10"/>
          </p:nvPr>
        </p:nvSpPr>
        <p:spPr/>
        <p:txBody>
          <a:bodyPr/>
          <a:lstStyle/>
          <a:p>
            <a:fld id="{5E5F782D-30A4-45B5-AB8A-9C80A5453F5B}" type="slidenum">
              <a:rPr lang="lv-LV" smtClean="0"/>
              <a:t>8</a:t>
            </a:fld>
            <a:endParaRPr lang="lv-LV"/>
          </a:p>
        </p:txBody>
      </p:sp>
    </p:spTree>
    <p:extLst>
      <p:ext uri="{BB962C8B-B14F-4D97-AF65-F5344CB8AC3E}">
        <p14:creationId xmlns:p14="http://schemas.microsoft.com/office/powerpoint/2010/main" val="1910820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2833878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lv-LV"/>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D2A9229-A724-4867-87B2-279F14862635}" type="datetime1">
              <a:rPr lang="en-US">
                <a:solidFill>
                  <a:prstClr val="black">
                    <a:tint val="75000"/>
                  </a:prstClr>
                </a:solidFill>
              </a:rPr>
              <a:pPr>
                <a:defRPr/>
              </a:pPr>
              <a:t>8/27/2021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830E2BA-8D86-4A89-9B3B-17588C939AEB}" type="slidenum">
              <a:rPr lang="lv-LV" altLang="lv-LV"/>
              <a:pPr>
                <a:defRPr/>
              </a:pPr>
              <a:t>‹#›</a:t>
            </a:fld>
            <a:endParaRPr lang="lv-LV" altLang="lv-LV"/>
          </a:p>
        </p:txBody>
      </p:sp>
    </p:spTree>
    <p:extLst>
      <p:ext uri="{BB962C8B-B14F-4D97-AF65-F5344CB8AC3E}">
        <p14:creationId xmlns:p14="http://schemas.microsoft.com/office/powerpoint/2010/main" val="106484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Content Placeholder 2"/>
          <p:cNvSpPr>
            <a:spLocks noGrp="1"/>
          </p:cNvSpPr>
          <p:nvPr>
            <p:ph idx="1"/>
          </p:nvPr>
        </p:nvSpPr>
        <p:spPr/>
        <p:txBody>
          <a:body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10"/>
          </p:nvPr>
        </p:nvSpPr>
        <p:spPr/>
        <p:txBody>
          <a:bodyPr/>
          <a:lstStyle>
            <a:lvl1pPr>
              <a:defRPr/>
            </a:lvl1pPr>
          </a:lstStyle>
          <a:p>
            <a:pPr>
              <a:defRPr/>
            </a:pPr>
            <a:fld id="{CD9DF842-B956-4BEE-B830-68A8CC1A4F26}" type="datetime1">
              <a:rPr lang="en-US">
                <a:solidFill>
                  <a:prstClr val="black">
                    <a:tint val="75000"/>
                  </a:prstClr>
                </a:solidFill>
              </a:rPr>
              <a:pPr>
                <a:defRPr/>
              </a:pPr>
              <a:t>8/27/2021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B628EE9-30DE-4D6B-A891-6B40B5E7A149}" type="slidenum">
              <a:rPr lang="lv-LV" altLang="lv-LV"/>
              <a:pPr>
                <a:defRPr/>
              </a:pPr>
              <a:t>‹#›</a:t>
            </a:fld>
            <a:endParaRPr lang="lv-LV" altLang="lv-LV"/>
          </a:p>
        </p:txBody>
      </p:sp>
    </p:spTree>
    <p:extLst>
      <p:ext uri="{BB962C8B-B14F-4D97-AF65-F5344CB8AC3E}">
        <p14:creationId xmlns:p14="http://schemas.microsoft.com/office/powerpoint/2010/main" val="2639848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lv-LV"/>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Click to edit Master text styles</a:t>
            </a:r>
          </a:p>
        </p:txBody>
      </p:sp>
      <p:sp>
        <p:nvSpPr>
          <p:cNvPr id="4" name="Date Placeholder 3"/>
          <p:cNvSpPr>
            <a:spLocks noGrp="1"/>
          </p:cNvSpPr>
          <p:nvPr>
            <p:ph type="dt" sz="half" idx="10"/>
          </p:nvPr>
        </p:nvSpPr>
        <p:spPr/>
        <p:txBody>
          <a:bodyPr/>
          <a:lstStyle>
            <a:lvl1pPr>
              <a:defRPr/>
            </a:lvl1pPr>
          </a:lstStyle>
          <a:p>
            <a:pPr>
              <a:defRPr/>
            </a:pPr>
            <a:fld id="{6E14128A-77C5-4AEA-83E5-3CF7EF54E442}" type="datetime1">
              <a:rPr lang="en-US">
                <a:solidFill>
                  <a:prstClr val="black">
                    <a:tint val="75000"/>
                  </a:prstClr>
                </a:solidFill>
              </a:rPr>
              <a:pPr>
                <a:defRPr/>
              </a:pPr>
              <a:t>8/27/2021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09EE175-3026-4DA2-9138-CC43DF4088F3}" type="slidenum">
              <a:rPr lang="lv-LV" altLang="lv-LV"/>
              <a:pPr>
                <a:defRPr/>
              </a:pPr>
              <a:t>‹#›</a:t>
            </a:fld>
            <a:endParaRPr lang="lv-LV" altLang="lv-LV"/>
          </a:p>
        </p:txBody>
      </p:sp>
    </p:spTree>
    <p:extLst>
      <p:ext uri="{BB962C8B-B14F-4D97-AF65-F5344CB8AC3E}">
        <p14:creationId xmlns:p14="http://schemas.microsoft.com/office/powerpoint/2010/main" val="3000211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5" name="Date Placeholder 3"/>
          <p:cNvSpPr>
            <a:spLocks noGrp="1"/>
          </p:cNvSpPr>
          <p:nvPr>
            <p:ph type="dt" sz="half" idx="10"/>
          </p:nvPr>
        </p:nvSpPr>
        <p:spPr/>
        <p:txBody>
          <a:bodyPr/>
          <a:lstStyle>
            <a:lvl1pPr>
              <a:defRPr/>
            </a:lvl1pPr>
          </a:lstStyle>
          <a:p>
            <a:pPr>
              <a:defRPr/>
            </a:pPr>
            <a:fld id="{F5210A42-2A8B-4694-9DEB-E2CBDDA58526}" type="datetime1">
              <a:rPr lang="en-US">
                <a:solidFill>
                  <a:prstClr val="black">
                    <a:tint val="75000"/>
                  </a:prstClr>
                </a:solidFill>
              </a:rPr>
              <a:pPr>
                <a:defRPr/>
              </a:pPr>
              <a:t>8/27/2021</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631CAB7-C6F1-4C11-BC80-F6ADB6C71858}" type="slidenum">
              <a:rPr lang="lv-LV" altLang="lv-LV"/>
              <a:pPr>
                <a:defRPr/>
              </a:pPr>
              <a:t>‹#›</a:t>
            </a:fld>
            <a:endParaRPr lang="lv-LV" altLang="lv-LV"/>
          </a:p>
        </p:txBody>
      </p:sp>
    </p:spTree>
    <p:extLst>
      <p:ext uri="{BB962C8B-B14F-4D97-AF65-F5344CB8AC3E}">
        <p14:creationId xmlns:p14="http://schemas.microsoft.com/office/powerpoint/2010/main" val="19037096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v-LV"/>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7" name="Date Placeholder 3"/>
          <p:cNvSpPr>
            <a:spLocks noGrp="1"/>
          </p:cNvSpPr>
          <p:nvPr>
            <p:ph type="dt" sz="half" idx="10"/>
          </p:nvPr>
        </p:nvSpPr>
        <p:spPr/>
        <p:txBody>
          <a:bodyPr/>
          <a:lstStyle>
            <a:lvl1pPr>
              <a:defRPr/>
            </a:lvl1pPr>
          </a:lstStyle>
          <a:p>
            <a:pPr>
              <a:defRPr/>
            </a:pPr>
            <a:fld id="{9335A03A-F623-40D2-8DA9-00B3C5BDC886}" type="datetime1">
              <a:rPr lang="en-US">
                <a:solidFill>
                  <a:prstClr val="black">
                    <a:tint val="75000"/>
                  </a:prstClr>
                </a:solidFill>
              </a:rPr>
              <a:pPr>
                <a:defRPr/>
              </a:pPr>
              <a:t>8/27/2021</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28F36D5-E41D-483B-998D-039A5B7BC302}" type="slidenum">
              <a:rPr lang="lv-LV" altLang="lv-LV"/>
              <a:pPr>
                <a:defRPr/>
              </a:pPr>
              <a:t>‹#›</a:t>
            </a:fld>
            <a:endParaRPr lang="lv-LV" altLang="lv-LV"/>
          </a:p>
        </p:txBody>
      </p:sp>
    </p:spTree>
    <p:extLst>
      <p:ext uri="{BB962C8B-B14F-4D97-AF65-F5344CB8AC3E}">
        <p14:creationId xmlns:p14="http://schemas.microsoft.com/office/powerpoint/2010/main" val="41611297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09DF410-4267-4B52-97B6-367F3A2BF0EB}" type="datetime1">
              <a:rPr lang="en-US">
                <a:solidFill>
                  <a:prstClr val="black">
                    <a:tint val="75000"/>
                  </a:prstClr>
                </a:solidFill>
              </a:rPr>
              <a:pPr>
                <a:defRPr/>
              </a:pPr>
              <a:t>8/27/2021</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7DFE99B-71B3-40DC-91F3-A5EC28F8D794}" type="slidenum">
              <a:rPr lang="lv-LV" altLang="lv-LV"/>
              <a:pPr>
                <a:defRPr/>
              </a:pPr>
              <a:t>‹#›</a:t>
            </a:fld>
            <a:endParaRPr lang="lv-LV" altLang="lv-LV"/>
          </a:p>
        </p:txBody>
      </p:sp>
    </p:spTree>
    <p:extLst>
      <p:ext uri="{BB962C8B-B14F-4D97-AF65-F5344CB8AC3E}">
        <p14:creationId xmlns:p14="http://schemas.microsoft.com/office/powerpoint/2010/main" val="2472896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FBC3300-6A21-46F0-A4B2-89A6AA3C391C}" type="datetime1">
              <a:rPr lang="en-US">
                <a:solidFill>
                  <a:prstClr val="black">
                    <a:tint val="75000"/>
                  </a:prstClr>
                </a:solidFill>
              </a:rPr>
              <a:pPr>
                <a:defRPr/>
              </a:pPr>
              <a:t>8/27/2021</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E440879-455F-4F7D-99B7-B1236D4B088E}" type="slidenum">
              <a:rPr lang="lv-LV" altLang="lv-LV"/>
              <a:pPr>
                <a:defRPr/>
              </a:pPr>
              <a:t>‹#›</a:t>
            </a:fld>
            <a:endParaRPr lang="lv-LV" altLang="lv-LV"/>
          </a:p>
        </p:txBody>
      </p:sp>
    </p:spTree>
    <p:extLst>
      <p:ext uri="{BB962C8B-B14F-4D97-AF65-F5344CB8AC3E}">
        <p14:creationId xmlns:p14="http://schemas.microsoft.com/office/powerpoint/2010/main" val="2580698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lv-LV"/>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Click to edit Master text styles</a:t>
            </a:r>
          </a:p>
        </p:txBody>
      </p:sp>
      <p:sp>
        <p:nvSpPr>
          <p:cNvPr id="5" name="Date Placeholder 3"/>
          <p:cNvSpPr>
            <a:spLocks noGrp="1"/>
          </p:cNvSpPr>
          <p:nvPr>
            <p:ph type="dt" sz="half" idx="10"/>
          </p:nvPr>
        </p:nvSpPr>
        <p:spPr/>
        <p:txBody>
          <a:bodyPr/>
          <a:lstStyle>
            <a:lvl1pPr>
              <a:defRPr/>
            </a:lvl1pPr>
          </a:lstStyle>
          <a:p>
            <a:pPr>
              <a:defRPr/>
            </a:pPr>
            <a:fld id="{E54EE129-311A-4E63-8067-FBBC82E1420A}" type="datetime1">
              <a:rPr lang="en-US">
                <a:solidFill>
                  <a:prstClr val="black">
                    <a:tint val="75000"/>
                  </a:prstClr>
                </a:solidFill>
              </a:rPr>
              <a:pPr>
                <a:defRPr/>
              </a:pPr>
              <a:t>8/27/2021</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5A98485-2722-4DEE-B8BC-3304AD2A7EEC}" type="slidenum">
              <a:rPr lang="lv-LV" altLang="lv-LV"/>
              <a:pPr>
                <a:defRPr/>
              </a:pPr>
              <a:t>‹#›</a:t>
            </a:fld>
            <a:endParaRPr lang="lv-LV" altLang="lv-LV"/>
          </a:p>
        </p:txBody>
      </p:sp>
    </p:spTree>
    <p:extLst>
      <p:ext uri="{BB962C8B-B14F-4D97-AF65-F5344CB8AC3E}">
        <p14:creationId xmlns:p14="http://schemas.microsoft.com/office/powerpoint/2010/main" val="3885909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lv-LV"/>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Click to edit Master text styles</a:t>
            </a:r>
          </a:p>
        </p:txBody>
      </p:sp>
      <p:sp>
        <p:nvSpPr>
          <p:cNvPr id="5" name="Date Placeholder 3"/>
          <p:cNvSpPr>
            <a:spLocks noGrp="1"/>
          </p:cNvSpPr>
          <p:nvPr>
            <p:ph type="dt" sz="half" idx="10"/>
          </p:nvPr>
        </p:nvSpPr>
        <p:spPr/>
        <p:txBody>
          <a:bodyPr/>
          <a:lstStyle>
            <a:lvl1pPr>
              <a:defRPr/>
            </a:lvl1pPr>
          </a:lstStyle>
          <a:p>
            <a:pPr>
              <a:defRPr/>
            </a:pPr>
            <a:fld id="{ED7ADAE8-ED22-46B5-AD8F-F379C6F4BF8C}" type="datetime1">
              <a:rPr lang="en-US">
                <a:solidFill>
                  <a:prstClr val="black">
                    <a:tint val="75000"/>
                  </a:prstClr>
                </a:solidFill>
              </a:rPr>
              <a:pPr>
                <a:defRPr/>
              </a:pPr>
              <a:t>8/27/2021</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9073360-8F1F-4CA4-A26F-AC6C7064C1E2}" type="slidenum">
              <a:rPr lang="lv-LV" altLang="lv-LV"/>
              <a:pPr>
                <a:defRPr/>
              </a:pPr>
              <a:t>‹#›</a:t>
            </a:fld>
            <a:endParaRPr lang="lv-LV" altLang="lv-LV"/>
          </a:p>
        </p:txBody>
      </p:sp>
    </p:spTree>
    <p:extLst>
      <p:ext uri="{BB962C8B-B14F-4D97-AF65-F5344CB8AC3E}">
        <p14:creationId xmlns:p14="http://schemas.microsoft.com/office/powerpoint/2010/main" val="2233446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10"/>
          </p:nvPr>
        </p:nvSpPr>
        <p:spPr/>
        <p:txBody>
          <a:bodyPr/>
          <a:lstStyle>
            <a:lvl1pPr>
              <a:defRPr/>
            </a:lvl1pPr>
          </a:lstStyle>
          <a:p>
            <a:pPr>
              <a:defRPr/>
            </a:pPr>
            <a:fld id="{929178AF-3CB0-4C1A-9ACD-DDDEBE50A022}" type="datetime1">
              <a:rPr lang="en-US">
                <a:solidFill>
                  <a:prstClr val="black">
                    <a:tint val="75000"/>
                  </a:prstClr>
                </a:solidFill>
              </a:rPr>
              <a:pPr>
                <a:defRPr/>
              </a:pPr>
              <a:t>8/27/2021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97F6854-499D-466D-8B76-70307383BE74}" type="slidenum">
              <a:rPr lang="lv-LV" altLang="lv-LV"/>
              <a:pPr>
                <a:defRPr/>
              </a:pPr>
              <a:t>‹#›</a:t>
            </a:fld>
            <a:endParaRPr lang="lv-LV" altLang="lv-LV"/>
          </a:p>
        </p:txBody>
      </p:sp>
    </p:spTree>
    <p:extLst>
      <p:ext uri="{BB962C8B-B14F-4D97-AF65-F5344CB8AC3E}">
        <p14:creationId xmlns:p14="http://schemas.microsoft.com/office/powerpoint/2010/main" val="798082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lv-LV"/>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10"/>
          </p:nvPr>
        </p:nvSpPr>
        <p:spPr/>
        <p:txBody>
          <a:bodyPr/>
          <a:lstStyle>
            <a:lvl1pPr>
              <a:defRPr/>
            </a:lvl1pPr>
          </a:lstStyle>
          <a:p>
            <a:pPr>
              <a:defRPr/>
            </a:pPr>
            <a:fld id="{AC45303F-55F2-4876-A6C8-A03E6211007D}" type="datetime1">
              <a:rPr lang="en-US">
                <a:solidFill>
                  <a:prstClr val="black">
                    <a:tint val="75000"/>
                  </a:prstClr>
                </a:solidFill>
              </a:rPr>
              <a:pPr>
                <a:defRPr/>
              </a:pPr>
              <a:t>8/27/2021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2436EB6-3A59-49FE-ACA4-58C495ABE11F}" type="slidenum">
              <a:rPr lang="lv-LV" altLang="lv-LV"/>
              <a:pPr>
                <a:defRPr/>
              </a:pPr>
              <a:t>‹#›</a:t>
            </a:fld>
            <a:endParaRPr lang="lv-LV" altLang="lv-LV"/>
          </a:p>
        </p:txBody>
      </p:sp>
    </p:spTree>
    <p:extLst>
      <p:ext uri="{BB962C8B-B14F-4D97-AF65-F5344CB8AC3E}">
        <p14:creationId xmlns:p14="http://schemas.microsoft.com/office/powerpoint/2010/main" val="4141428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lv-LV" altLang="lv-LV"/>
              <a:t>Click to edit Master title style</a:t>
            </a:r>
            <a:endParaRPr lang="en-US" altLang="lv-LV"/>
          </a:p>
        </p:txBody>
      </p:sp>
      <p:sp>
        <p:nvSpPr>
          <p:cNvPr id="1027" name="Text Placeholder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lv-LV" altLang="lv-LV"/>
              <a:t>Click to edit Master text styles</a:t>
            </a:r>
          </a:p>
          <a:p>
            <a:pPr lvl="1"/>
            <a:r>
              <a:rPr lang="lv-LV" altLang="lv-LV"/>
              <a:t>Second level</a:t>
            </a:r>
          </a:p>
          <a:p>
            <a:pPr lvl="2"/>
            <a:r>
              <a:rPr lang="lv-LV" altLang="lv-LV"/>
              <a:t>Third level</a:t>
            </a:r>
          </a:p>
          <a:p>
            <a:pPr lvl="3"/>
            <a:r>
              <a:rPr lang="lv-LV" altLang="lv-LV"/>
              <a:t>Fourth level</a:t>
            </a:r>
          </a:p>
          <a:p>
            <a:pPr lvl="4"/>
            <a:r>
              <a:rPr lang="lv-LV" altLang="lv-LV"/>
              <a:t>Fifth level</a:t>
            </a:r>
            <a:endParaRPr lang="en-US" altLang="lv-LV"/>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a:lnSpc>
                <a:spcPct val="93000"/>
              </a:lnSpc>
              <a:buClr>
                <a:srgbClr val="000000"/>
              </a:buClr>
              <a:buSzPct val="100000"/>
              <a:buFont typeface="Times New Roman" panose="02020603050405020304" pitchFamily="18" charset="0"/>
              <a:buNone/>
              <a:defRPr sz="1200">
                <a:solidFill>
                  <a:schemeClr val="tx1">
                    <a:tint val="75000"/>
                  </a:schemeClr>
                </a:solidFill>
                <a:latin typeface="Arial" panose="020B0604020202020204" pitchFamily="34" charset="0"/>
                <a:ea typeface="Microsoft YaHei" panose="020B0503020204020204" pitchFamily="34" charset="-122"/>
              </a:defRPr>
            </a:lvl1pPr>
          </a:lstStyle>
          <a:p>
            <a:pPr defTabSz="449263" fontAlgn="base" hangingPunct="0">
              <a:spcBef>
                <a:spcPct val="0"/>
              </a:spcBef>
              <a:spcAft>
                <a:spcPct val="0"/>
              </a:spcAft>
              <a:defRPr/>
            </a:pPr>
            <a:fld id="{F3C80991-2AAF-40FA-9514-21B4B33C1E58}" type="datetime1">
              <a:rPr lang="en-US">
                <a:solidFill>
                  <a:prstClr val="black">
                    <a:tint val="75000"/>
                  </a:prstClr>
                </a:solidFill>
              </a:rPr>
              <a:pPr defTabSz="449263" fontAlgn="base" hangingPunct="0">
                <a:spcBef>
                  <a:spcPct val="0"/>
                </a:spcBef>
                <a:spcAft>
                  <a:spcPct val="0"/>
                </a:spcAft>
                <a:defRPr/>
              </a:pPr>
              <a:t>8/27/2021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a:lnSpc>
                <a:spcPct val="93000"/>
              </a:lnSpc>
              <a:buClr>
                <a:srgbClr val="000000"/>
              </a:buClr>
              <a:buSzPct val="100000"/>
              <a:buFont typeface="Times New Roman" panose="02020603050405020304" pitchFamily="18" charset="0"/>
              <a:buNone/>
              <a:defRPr sz="1200">
                <a:solidFill>
                  <a:schemeClr val="tx1">
                    <a:tint val="75000"/>
                  </a:schemeClr>
                </a:solidFill>
                <a:latin typeface="Arial" panose="020B0604020202020204" pitchFamily="34" charset="0"/>
                <a:ea typeface="Microsoft YaHei" panose="020B0503020204020204" pitchFamily="34" charset="-122"/>
              </a:defRPr>
            </a:lvl1pPr>
          </a:lstStyle>
          <a:p>
            <a:pPr defTabSz="449263"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a:lnSpc>
                <a:spcPct val="93000"/>
              </a:lnSpc>
              <a:buClr>
                <a:srgbClr val="000000"/>
              </a:buClr>
              <a:buSzPct val="100000"/>
              <a:buFont typeface="Times New Roman" pitchFamily="18" charset="0"/>
              <a:buNone/>
              <a:defRPr sz="1200">
                <a:solidFill>
                  <a:srgbClr val="898989"/>
                </a:solidFill>
              </a:defRPr>
            </a:lvl1pPr>
          </a:lstStyle>
          <a:p>
            <a:pPr defTabSz="449263" fontAlgn="base" hangingPunct="0">
              <a:spcBef>
                <a:spcPct val="0"/>
              </a:spcBef>
              <a:spcAft>
                <a:spcPct val="0"/>
              </a:spcAft>
              <a:defRPr/>
            </a:pPr>
            <a:fld id="{B585DFAB-EFB1-47F1-B863-314FF6E91285}" type="slidenum">
              <a:rPr lang="lv-LV" altLang="lv-LV">
                <a:latin typeface="Arial" charset="0"/>
                <a:ea typeface="Microsoft YaHei" pitchFamily="34" charset="-122"/>
              </a:rPr>
              <a:pPr defTabSz="449263" fontAlgn="base" hangingPunct="0">
                <a:spcBef>
                  <a:spcPct val="0"/>
                </a:spcBef>
                <a:spcAft>
                  <a:spcPct val="0"/>
                </a:spcAft>
                <a:defRPr/>
              </a:pPr>
              <a:t>‹#›</a:t>
            </a:fld>
            <a:endParaRPr lang="lv-LV" altLang="lv-LV">
              <a:latin typeface="Arial" charset="0"/>
              <a:ea typeface="Microsoft YaHei" pitchFamily="34" charset="-122"/>
            </a:endParaRPr>
          </a:p>
        </p:txBody>
      </p:sp>
    </p:spTree>
    <p:extLst>
      <p:ext uri="{BB962C8B-B14F-4D97-AF65-F5344CB8AC3E}">
        <p14:creationId xmlns:p14="http://schemas.microsoft.com/office/powerpoint/2010/main" val="377589634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56834522-6B68-4C88-AE1B-8B224E50EE3E}"/>
              </a:ext>
            </a:extLst>
          </p:cNvPr>
          <p:cNvSpPr>
            <a:spLocks noGrp="1"/>
          </p:cNvSpPr>
          <p:nvPr>
            <p:ph type="title"/>
          </p:nvPr>
        </p:nvSpPr>
        <p:spPr/>
        <p:txBody>
          <a:bodyPr/>
          <a:lstStyle/>
          <a:p>
            <a:endParaRPr lang="lv-LV"/>
          </a:p>
        </p:txBody>
      </p:sp>
      <p:sp>
        <p:nvSpPr>
          <p:cNvPr id="3" name="Satura vietturis 2">
            <a:extLst>
              <a:ext uri="{FF2B5EF4-FFF2-40B4-BE49-F238E27FC236}">
                <a16:creationId xmlns:a16="http://schemas.microsoft.com/office/drawing/2014/main" xmlns="" id="{29905210-4F82-45E0-8BA1-A84F3BE7A99C}"/>
              </a:ext>
            </a:extLst>
          </p:cNvPr>
          <p:cNvSpPr>
            <a:spLocks noGrp="1"/>
          </p:cNvSpPr>
          <p:nvPr>
            <p:ph idx="1"/>
          </p:nvPr>
        </p:nvSpPr>
        <p:spPr/>
        <p:txBody>
          <a:bodyPr/>
          <a:lstStyle/>
          <a:p>
            <a:endParaRPr lang="lv-LV"/>
          </a:p>
        </p:txBody>
      </p:sp>
      <p:sp>
        <p:nvSpPr>
          <p:cNvPr id="4" name="Kājenes vietturis 3">
            <a:extLst>
              <a:ext uri="{FF2B5EF4-FFF2-40B4-BE49-F238E27FC236}">
                <a16:creationId xmlns:a16="http://schemas.microsoft.com/office/drawing/2014/main" xmlns="" id="{6F8E5289-3387-4DE4-BF48-C5C50EAD0E4B}"/>
              </a:ext>
            </a:extLst>
          </p:cNvPr>
          <p:cNvSpPr>
            <a:spLocks noGrp="1"/>
          </p:cNvSpPr>
          <p:nvPr>
            <p:ph type="ftr" sz="quarter" idx="11"/>
          </p:nvPr>
        </p:nvSpPr>
        <p:spPr/>
        <p:txBody>
          <a:bodyPr/>
          <a:lstStyle/>
          <a:p>
            <a:pPr>
              <a:defRPr/>
            </a:pPr>
            <a:endParaRPr lang="en-US">
              <a:solidFill>
                <a:prstClr val="black">
                  <a:tint val="75000"/>
                </a:prstClr>
              </a:solidFill>
            </a:endParaRPr>
          </a:p>
        </p:txBody>
      </p:sp>
      <p:pic>
        <p:nvPicPr>
          <p:cNvPr id="5" name="Attēls 4">
            <a:extLst>
              <a:ext uri="{FF2B5EF4-FFF2-40B4-BE49-F238E27FC236}">
                <a16:creationId xmlns:a16="http://schemas.microsoft.com/office/drawing/2014/main" xmlns="" id="{C8CB9E91-8F1B-4506-9A12-55B6454E60B3}"/>
              </a:ext>
            </a:extLst>
          </p:cNvPr>
          <p:cNvPicPr>
            <a:picLocks noChangeAspect="1"/>
          </p:cNvPicPr>
          <p:nvPr/>
        </p:nvPicPr>
        <p:blipFill>
          <a:blip r:embed="rId2"/>
          <a:stretch>
            <a:fillRect/>
          </a:stretch>
        </p:blipFill>
        <p:spPr>
          <a:xfrm>
            <a:off x="0" y="0"/>
            <a:ext cx="9144000" cy="7091489"/>
          </a:xfrm>
          <a:prstGeom prst="rect">
            <a:avLst/>
          </a:prstGeom>
        </p:spPr>
      </p:pic>
    </p:spTree>
    <p:extLst>
      <p:ext uri="{BB962C8B-B14F-4D97-AF65-F5344CB8AC3E}">
        <p14:creationId xmlns:p14="http://schemas.microsoft.com/office/powerpoint/2010/main" val="4025400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3200400"/>
            <a:ext cx="7772400" cy="1295400"/>
          </a:xfrm>
        </p:spPr>
        <p:txBody>
          <a:bodyPr>
            <a:normAutofit fontScale="90000"/>
          </a:bodyPr>
          <a:lstStyle/>
          <a:p>
            <a:pPr>
              <a:lnSpc>
                <a:spcPct val="115000"/>
              </a:lnSpc>
              <a:spcAft>
                <a:spcPts val="1000"/>
              </a:spcAft>
            </a:pPr>
            <a:r>
              <a:rPr lang="lv-LV" altLang="lv-LV" sz="2000" dirty="0">
                <a:ea typeface="MS PGothic" pitchFamily="34" charset="-128"/>
              </a:rPr>
              <a:t>Sadarbības līguma starp NVA un IKVD ietvaros </a:t>
            </a:r>
            <a:br>
              <a:rPr lang="lv-LV" altLang="lv-LV" sz="2000" dirty="0">
                <a:ea typeface="MS PGothic" pitchFamily="34" charset="-128"/>
              </a:rPr>
            </a:br>
            <a:r>
              <a:rPr lang="lv-LV" altLang="lv-LV" sz="2000" dirty="0">
                <a:ea typeface="MS PGothic" pitchFamily="34" charset="-128"/>
              </a:rPr>
              <a:t>ESF projekts </a:t>
            </a:r>
            <a:br>
              <a:rPr lang="lv-LV" altLang="lv-LV" sz="2000" dirty="0">
                <a:ea typeface="MS PGothic" pitchFamily="34" charset="-128"/>
              </a:rPr>
            </a:br>
            <a:r>
              <a:rPr lang="lv-LV" altLang="lv-LV" sz="2000" dirty="0">
                <a:ea typeface="MS PGothic" pitchFamily="34" charset="-128"/>
              </a:rPr>
              <a:t> „Atbalsts bezdarbnieku izglītībai” Nr.7.1.1.0/15/I/001</a:t>
            </a:r>
            <a:br>
              <a:rPr lang="lv-LV" altLang="lv-LV" sz="2000" dirty="0">
                <a:ea typeface="MS PGothic" pitchFamily="34" charset="-128"/>
              </a:rPr>
            </a:br>
            <a:r>
              <a:rPr lang="lv-LV" altLang="lv-LV" sz="2400" dirty="0">
                <a:ea typeface="MS PGothic" pitchFamily="34" charset="-128"/>
              </a:rPr>
              <a:t> </a:t>
            </a:r>
          </a:p>
        </p:txBody>
      </p:sp>
      <p:sp>
        <p:nvSpPr>
          <p:cNvPr id="11267" name="Text Placeholder 2"/>
          <p:cNvSpPr>
            <a:spLocks noGrp="1"/>
          </p:cNvSpPr>
          <p:nvPr>
            <p:ph type="body" sz="quarter" idx="10"/>
          </p:nvPr>
        </p:nvSpPr>
        <p:spPr>
          <a:xfrm>
            <a:off x="304800" y="4572000"/>
            <a:ext cx="8534400" cy="1676400"/>
          </a:xfrm>
        </p:spPr>
        <p:txBody>
          <a:bodyPr>
            <a:normAutofit fontScale="92500" lnSpcReduction="20000"/>
          </a:bodyPr>
          <a:lstStyle/>
          <a:p>
            <a:endParaRPr lang="lv-LV" altLang="lv-LV" sz="2100" dirty="0">
              <a:ea typeface="MS PGothic" pitchFamily="34" charset="-128"/>
            </a:endParaRPr>
          </a:p>
          <a:p>
            <a:pPr algn="r"/>
            <a:r>
              <a:rPr lang="lv-LV" altLang="lv-LV" sz="1700" dirty="0">
                <a:ea typeface="MS PGothic" pitchFamily="34" charset="-128"/>
              </a:rPr>
              <a:t>Izglītības kvalitātes valsts dienesta</a:t>
            </a:r>
          </a:p>
          <a:p>
            <a:pPr algn="r"/>
            <a:r>
              <a:rPr lang="lv-LV" altLang="lv-LV" sz="1700" dirty="0">
                <a:ea typeface="MS PGothic" pitchFamily="34" charset="-128"/>
              </a:rPr>
              <a:t>Licencēšanas un reģistru departamenta</a:t>
            </a:r>
          </a:p>
          <a:p>
            <a:pPr algn="r"/>
            <a:r>
              <a:rPr lang="lv-LV" altLang="lv-LV" sz="1700" dirty="0">
                <a:ea typeface="MS PGothic" pitchFamily="34" charset="-128"/>
              </a:rPr>
              <a:t>Projekta koordinatore </a:t>
            </a:r>
          </a:p>
          <a:p>
            <a:pPr algn="r"/>
            <a:r>
              <a:rPr lang="lv-LV" altLang="lv-LV" sz="1700" dirty="0">
                <a:ea typeface="MS PGothic" pitchFamily="34" charset="-128"/>
              </a:rPr>
              <a:t>Dzintra Kalniņa</a:t>
            </a:r>
          </a:p>
          <a:p>
            <a:r>
              <a:rPr lang="lv-LV" altLang="lv-LV" sz="2100" dirty="0">
                <a:ea typeface="MS PGothic" pitchFamily="34" charset="-128"/>
              </a:rPr>
              <a:t>2021.gada 24.augusts</a:t>
            </a:r>
          </a:p>
          <a:p>
            <a:endParaRPr lang="lv-LV" altLang="lv-LV" dirty="0">
              <a:ea typeface="MS PGothic" pitchFamily="34" charset="-128"/>
            </a:endParaRPr>
          </a:p>
        </p:txBody>
      </p:sp>
    </p:spTree>
    <p:extLst>
      <p:ext uri="{BB962C8B-B14F-4D97-AF65-F5344CB8AC3E}">
        <p14:creationId xmlns:p14="http://schemas.microsoft.com/office/powerpoint/2010/main" val="3773289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467600" y="6553200"/>
            <a:ext cx="1219200" cy="168275"/>
          </a:xfrm>
        </p:spPr>
        <p:txBody>
          <a:bodyPr/>
          <a:lstStyle/>
          <a:p>
            <a:r>
              <a:rPr lang="lv-LV" dirty="0">
                <a:solidFill>
                  <a:prstClr val="black">
                    <a:tint val="75000"/>
                  </a:prstClr>
                </a:solidFill>
              </a:rPr>
              <a:t>3</a:t>
            </a:r>
            <a:endParaRPr lang="en-US" dirty="0">
              <a:solidFill>
                <a:prstClr val="black">
                  <a:tint val="75000"/>
                </a:prstClr>
              </a:solidFill>
            </a:endParaRPr>
          </a:p>
        </p:txBody>
      </p:sp>
      <p:sp>
        <p:nvSpPr>
          <p:cNvPr id="6" name="Satura vietturis 2"/>
          <p:cNvSpPr txBox="1">
            <a:spLocks/>
          </p:cNvSpPr>
          <p:nvPr/>
        </p:nvSpPr>
        <p:spPr>
          <a:xfrm>
            <a:off x="304800" y="2209800"/>
            <a:ext cx="8382000" cy="426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defRPr/>
            </a:pPr>
            <a:r>
              <a:rPr lang="lv-LV" sz="1600" b="1" dirty="0">
                <a:latin typeface="Times New Roman" panose="02020603050405020304" pitchFamily="18" charset="0"/>
                <a:cs typeface="Times New Roman" panose="02020603050405020304" pitchFamily="18" charset="0"/>
              </a:rPr>
              <a:t>Izglītības kvalitātes valsts dienests ir sadarbības partneris </a:t>
            </a:r>
            <a:r>
              <a:rPr lang="lv-LV" sz="1600" dirty="0">
                <a:latin typeface="Times New Roman" panose="02020603050405020304" pitchFamily="18" charset="0"/>
                <a:cs typeface="Times New Roman" panose="02020603050405020304" pitchFamily="18" charset="0"/>
              </a:rPr>
              <a:t>Nodarbinātības valsts aģentūras īstenotajā projektā ,,Atbalsts bezdarbnieku izglītībai”. </a:t>
            </a:r>
          </a:p>
          <a:p>
            <a:pPr marL="0" indent="0" algn="just">
              <a:lnSpc>
                <a:spcPct val="90000"/>
              </a:lnSpc>
              <a:buNone/>
              <a:defRPr/>
            </a:pPr>
            <a:endParaRPr lang="lv-LV" sz="1200" dirty="0">
              <a:latin typeface="Times New Roman" panose="02020603050405020304" pitchFamily="18" charset="0"/>
              <a:cs typeface="Times New Roman" panose="02020603050405020304" pitchFamily="18" charset="0"/>
            </a:endParaRPr>
          </a:p>
          <a:p>
            <a:pPr algn="just">
              <a:lnSpc>
                <a:spcPct val="90000"/>
              </a:lnSpc>
              <a:buFont typeface="Wingdings" panose="05000000000000000000" pitchFamily="2" charset="2"/>
              <a:buChar char="§"/>
              <a:defRPr/>
            </a:pPr>
            <a:r>
              <a:rPr lang="lv-LV" sz="1600" dirty="0">
                <a:latin typeface="Times New Roman" panose="02020603050405020304" pitchFamily="18" charset="0"/>
                <a:cs typeface="Times New Roman" panose="02020603050405020304" pitchFamily="18" charset="0"/>
              </a:rPr>
              <a:t>Projekta mērķis: veicināt bezdarbnieku un darba meklētāju konkurētspēju darba tirgū, kvalitātes dienesta funkcijas projekta ietvaros ir: izglītošanas procesa t.sk. eksāmenu, mācību prakšu īstenošanas kvalitātes kontrole, programmu ekspertīze, metodiskais atbalsts. </a:t>
            </a:r>
          </a:p>
          <a:p>
            <a:pPr marL="0" indent="0" algn="just">
              <a:lnSpc>
                <a:spcPct val="90000"/>
              </a:lnSpc>
              <a:buNone/>
              <a:defRPr/>
            </a:pPr>
            <a:endParaRPr lang="lv-LV" sz="1200" dirty="0">
              <a:latin typeface="Times New Roman" panose="02020603050405020304" pitchFamily="18" charset="0"/>
              <a:cs typeface="Times New Roman" panose="02020603050405020304" pitchFamily="18" charset="0"/>
            </a:endParaRPr>
          </a:p>
          <a:p>
            <a:pPr algn="just">
              <a:lnSpc>
                <a:spcPct val="90000"/>
              </a:lnSpc>
              <a:buFont typeface="Wingdings" panose="05000000000000000000" pitchFamily="2" charset="2"/>
              <a:buChar char="§"/>
              <a:defRPr/>
            </a:pPr>
            <a:r>
              <a:rPr lang="lv-LV" sz="1600" dirty="0">
                <a:latin typeface="Times New Roman" panose="02020603050405020304" pitchFamily="18" charset="0"/>
                <a:cs typeface="Times New Roman" panose="02020603050405020304" pitchFamily="18" charset="0"/>
              </a:rPr>
              <a:t>Kontroles ietvaros veiktas pārbaudes attiecībā uz mācību nodarbībām šādos pieaugušo izglītības programmu veidos: profesionālā tālākizglītība, profesionālā pilnveide, pieaugušo neformālās izglītības  programmas, profesionālās tālākizglītības moduļu un moduļu kopas, augstākās izglītības moduļu un moduļu kopas, atbilstoši izstrādātajiem kritērijiem.  Pārbaudes tiek veiktas arī attiecībā uz kvalifikācijas eksāmenu norisi un mācību prakses norisi.</a:t>
            </a:r>
          </a:p>
          <a:p>
            <a:pPr marL="0" indent="0" algn="just">
              <a:lnSpc>
                <a:spcPct val="90000"/>
              </a:lnSpc>
              <a:buNone/>
              <a:defRPr/>
            </a:pPr>
            <a:endParaRPr lang="lv-LV" sz="1200" dirty="0">
              <a:latin typeface="Times New Roman" panose="02020603050405020304" pitchFamily="18" charset="0"/>
              <a:cs typeface="Times New Roman" panose="02020603050405020304" pitchFamily="18" charset="0"/>
            </a:endParaRPr>
          </a:p>
          <a:p>
            <a:pPr algn="just">
              <a:lnSpc>
                <a:spcPct val="90000"/>
              </a:lnSpc>
              <a:buFont typeface="Wingdings" panose="05000000000000000000" pitchFamily="2" charset="2"/>
              <a:buChar char="§"/>
              <a:defRPr/>
            </a:pPr>
            <a:r>
              <a:rPr lang="lv-LV" sz="1600" dirty="0">
                <a:latin typeface="Times New Roman" panose="02020603050405020304" pitchFamily="18" charset="0"/>
                <a:cs typeface="Times New Roman" panose="02020603050405020304" pitchFamily="18" charset="0"/>
              </a:rPr>
              <a:t>Projekta vecākie eksperti kontroli un pārbaudes izglītības iestādē/mācību centrā veic bez iepriekšēja brīdinājuma. </a:t>
            </a:r>
          </a:p>
          <a:p>
            <a:pPr marL="0" indent="0" algn="just">
              <a:lnSpc>
                <a:spcPct val="90000"/>
              </a:lnSpc>
              <a:buNone/>
              <a:defRPr/>
            </a:pPr>
            <a:endParaRPr lang="lv-LV" sz="1200" dirty="0">
              <a:latin typeface="Times New Roman" panose="02020603050405020304" pitchFamily="18" charset="0"/>
              <a:cs typeface="Times New Roman" panose="02020603050405020304" pitchFamily="18" charset="0"/>
            </a:endParaRPr>
          </a:p>
          <a:p>
            <a:pPr algn="just">
              <a:lnSpc>
                <a:spcPct val="90000"/>
              </a:lnSpc>
              <a:buFont typeface="Wingdings" panose="05000000000000000000" pitchFamily="2" charset="2"/>
              <a:buChar char="§"/>
              <a:defRPr/>
            </a:pPr>
            <a:r>
              <a:rPr lang="lv-LV" sz="1600" dirty="0">
                <a:latin typeface="Times New Roman" panose="02020603050405020304" pitchFamily="18" charset="0"/>
                <a:cs typeface="Times New Roman" panose="02020603050405020304" pitchFamily="18" charset="0"/>
              </a:rPr>
              <a:t>Valsts un pašvaldību dibinātajās izglītības iestādēs šis apstāklis nekādas problēmas nesagādā, vienlaikus ir vairākas izglītības iestādes/mācību centri, kuros tiek konstatētas neatbilstības.</a:t>
            </a:r>
          </a:p>
          <a:p>
            <a:pPr marL="0" indent="0" algn="just">
              <a:lnSpc>
                <a:spcPct val="90000"/>
              </a:lnSpc>
              <a:buNone/>
              <a:defRPr/>
            </a:pPr>
            <a:endParaRPr lang="lv-LV" sz="1600" dirty="0">
              <a:latin typeface="Times New Roman" panose="02020603050405020304" pitchFamily="18" charset="0"/>
              <a:cs typeface="Times New Roman" panose="02020603050405020304" pitchFamily="18" charset="0"/>
            </a:endParaRPr>
          </a:p>
          <a:p>
            <a:pPr marL="0" indent="0" algn="just">
              <a:lnSpc>
                <a:spcPct val="90000"/>
              </a:lnSpc>
              <a:buNone/>
              <a:defRPr/>
            </a:pPr>
            <a:endParaRPr lang="lv-LV" sz="1600" dirty="0">
              <a:latin typeface="Times New Roman" panose="02020603050405020304" pitchFamily="18" charset="0"/>
              <a:cs typeface="Times New Roman" panose="02020603050405020304" pitchFamily="18" charset="0"/>
            </a:endParaRPr>
          </a:p>
          <a:p>
            <a:pPr marL="0" indent="0" algn="just">
              <a:lnSpc>
                <a:spcPct val="90000"/>
              </a:lnSpc>
              <a:buNone/>
              <a:defRPr/>
            </a:pPr>
            <a:endParaRPr lang="lv-LV" sz="1600" dirty="0">
              <a:latin typeface="Times New Roman" panose="02020603050405020304" pitchFamily="18" charset="0"/>
              <a:cs typeface="Times New Roman" panose="02020603050405020304" pitchFamily="18" charset="0"/>
            </a:endParaRPr>
          </a:p>
          <a:p>
            <a:pPr marL="0" indent="0" algn="just">
              <a:lnSpc>
                <a:spcPct val="90000"/>
              </a:lnSpc>
              <a:buNone/>
              <a:defRPr/>
            </a:pPr>
            <a:endParaRPr lang="lv-LV" sz="1600" dirty="0">
              <a:latin typeface="Times New Roman" panose="02020603050405020304" pitchFamily="18" charset="0"/>
              <a:cs typeface="Times New Roman" panose="02020603050405020304" pitchFamily="18" charset="0"/>
            </a:endParaRPr>
          </a:p>
          <a:p>
            <a:pPr marL="0" indent="0" algn="just">
              <a:lnSpc>
                <a:spcPct val="90000"/>
              </a:lnSpc>
              <a:buNone/>
              <a:defRPr/>
            </a:pPr>
            <a:endParaRPr lang="lv-LV" sz="1600" dirty="0">
              <a:latin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lv-LV" altLang="lv-LV" sz="1600" i="1" u="none" strike="noStrike" kern="1200" cap="none" spc="0" normalizeH="0" baseline="0" noProof="0" dirty="0">
              <a:ln>
                <a:noFill/>
              </a:ln>
              <a:effectLst/>
              <a:uLnTx/>
              <a:uFillTx/>
              <a:latin typeface="Arial" panose="020B0604020202020204" pitchFamily="34" charset="0"/>
              <a:ea typeface="MS PGothic" pitchFamily="34" charset="-128"/>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None/>
              <a:tabLst/>
              <a:defRPr/>
            </a:pPr>
            <a:endParaRPr kumimoji="0" lang="lv-LV" sz="16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3" name="Attēls 2">
            <a:extLst>
              <a:ext uri="{FF2B5EF4-FFF2-40B4-BE49-F238E27FC236}">
                <a16:creationId xmlns:a16="http://schemas.microsoft.com/office/drawing/2014/main" xmlns="" id="{9DD067BA-024B-4789-B3FF-5939C3AA6836}"/>
              </a:ext>
            </a:extLst>
          </p:cNvPr>
          <p:cNvPicPr>
            <a:picLocks noChangeAspect="1"/>
          </p:cNvPicPr>
          <p:nvPr/>
        </p:nvPicPr>
        <p:blipFill>
          <a:blip r:embed="rId2"/>
          <a:stretch>
            <a:fillRect/>
          </a:stretch>
        </p:blipFill>
        <p:spPr>
          <a:xfrm>
            <a:off x="2286000" y="181771"/>
            <a:ext cx="6304280" cy="1447257"/>
          </a:xfrm>
          <a:prstGeom prst="rect">
            <a:avLst/>
          </a:prstGeom>
        </p:spPr>
      </p:pic>
      <p:sp>
        <p:nvSpPr>
          <p:cNvPr id="8" name="Virsraksts 7">
            <a:extLst>
              <a:ext uri="{FF2B5EF4-FFF2-40B4-BE49-F238E27FC236}">
                <a16:creationId xmlns:a16="http://schemas.microsoft.com/office/drawing/2014/main" xmlns="" id="{5057A91F-BB29-41C5-BB28-A7DB6EFCD996}"/>
              </a:ext>
            </a:extLst>
          </p:cNvPr>
          <p:cNvSpPr>
            <a:spLocks noGrp="1"/>
          </p:cNvSpPr>
          <p:nvPr>
            <p:ph type="title"/>
          </p:nvPr>
        </p:nvSpPr>
        <p:spPr>
          <a:xfrm>
            <a:off x="2382520" y="1752600"/>
            <a:ext cx="6304280" cy="609600"/>
          </a:xfrm>
        </p:spPr>
        <p:txBody>
          <a:bodyPr>
            <a:normAutofit/>
          </a:bodyPr>
          <a:lstStyle/>
          <a:p>
            <a:r>
              <a:rPr lang="lv-LV" sz="1800" dirty="0"/>
              <a:t>ESF projekts „Atbalsts bezdarbnieku izglītībai” Nr.7.1.1.0/15/I/001</a:t>
            </a:r>
          </a:p>
        </p:txBody>
      </p:sp>
    </p:spTree>
    <p:extLst>
      <p:ext uri="{BB962C8B-B14F-4D97-AF65-F5344CB8AC3E}">
        <p14:creationId xmlns:p14="http://schemas.microsoft.com/office/powerpoint/2010/main" val="760807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467600" y="6553200"/>
            <a:ext cx="1219200" cy="168275"/>
          </a:xfrm>
        </p:spPr>
        <p:txBody>
          <a:bodyPr/>
          <a:lstStyle/>
          <a:p>
            <a:r>
              <a:rPr lang="lv-LV" dirty="0">
                <a:solidFill>
                  <a:prstClr val="black">
                    <a:tint val="75000"/>
                  </a:prstClr>
                </a:solidFill>
              </a:rPr>
              <a:t>3</a:t>
            </a:r>
            <a:endParaRPr lang="en-US" dirty="0">
              <a:solidFill>
                <a:prstClr val="black">
                  <a:tint val="75000"/>
                </a:prstClr>
              </a:solidFill>
            </a:endParaRPr>
          </a:p>
        </p:txBody>
      </p:sp>
      <p:sp>
        <p:nvSpPr>
          <p:cNvPr id="6" name="Satura vietturis 2"/>
          <p:cNvSpPr txBox="1">
            <a:spLocks/>
          </p:cNvSpPr>
          <p:nvPr/>
        </p:nvSpPr>
        <p:spPr>
          <a:xfrm>
            <a:off x="685800" y="2438400"/>
            <a:ext cx="8001000" cy="41148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defRPr/>
            </a:pPr>
            <a:r>
              <a:rPr lang="lv-LV" sz="1600" dirty="0">
                <a:latin typeface="Times New Roman" panose="02020603050405020304" pitchFamily="18" charset="0"/>
                <a:cs typeface="Times New Roman" panose="02020603050405020304" pitchFamily="18" charset="0"/>
              </a:rPr>
              <a:t>Projekta ietvaros tika vērtēta </a:t>
            </a:r>
            <a:r>
              <a:rPr lang="lv-LV" sz="1600" b="1" dirty="0">
                <a:latin typeface="Times New Roman" panose="02020603050405020304" pitchFamily="18" charset="0"/>
                <a:cs typeface="Times New Roman" panose="02020603050405020304" pitchFamily="18" charset="0"/>
              </a:rPr>
              <a:t>kvalifikācijas eksāmenu norises kvalitāte</a:t>
            </a:r>
            <a:r>
              <a:rPr lang="lv-LV" sz="1600" dirty="0">
                <a:latin typeface="Times New Roman" panose="02020603050405020304" pitchFamily="18" charset="0"/>
                <a:cs typeface="Times New Roman" panose="02020603050405020304" pitchFamily="18" charset="0"/>
              </a:rPr>
              <a:t>, tajā skaitā atbilstība Ministru kabineta 2011.gada 30.augusta noteikumos Nr.662 ,,Profesionālās kvalifikācijas eksāmenu norises kārtība akreditētās profesionālās izglītības programmās” noteiktajam.</a:t>
            </a:r>
          </a:p>
          <a:p>
            <a:pPr marL="0" indent="0" algn="just">
              <a:lnSpc>
                <a:spcPct val="90000"/>
              </a:lnSpc>
              <a:buNone/>
              <a:defRPr/>
            </a:pPr>
            <a:endParaRPr lang="lv-LV" sz="1600" dirty="0">
              <a:latin typeface="Times New Roman" panose="02020603050405020304" pitchFamily="18" charset="0"/>
              <a:cs typeface="Times New Roman" panose="02020603050405020304" pitchFamily="18" charset="0"/>
            </a:endParaRPr>
          </a:p>
          <a:p>
            <a:pPr marL="0" indent="0" algn="just">
              <a:lnSpc>
                <a:spcPct val="90000"/>
              </a:lnSpc>
              <a:buNone/>
              <a:defRPr/>
            </a:pPr>
            <a:r>
              <a:rPr lang="lv-LV" sz="1600" b="1" dirty="0">
                <a:latin typeface="Times New Roman" panose="02020603050405020304" pitchFamily="18" charset="0"/>
                <a:cs typeface="Times New Roman" panose="02020603050405020304" pitchFamily="18" charset="0"/>
              </a:rPr>
              <a:t>Konstatēts: </a:t>
            </a:r>
          </a:p>
          <a:p>
            <a:pPr marL="0" indent="0" algn="just">
              <a:lnSpc>
                <a:spcPct val="90000"/>
              </a:lnSpc>
              <a:buNone/>
              <a:defRPr/>
            </a:pPr>
            <a:r>
              <a:rPr lang="lv-LV" sz="1600" dirty="0">
                <a:latin typeface="Times New Roman" panose="02020603050405020304" pitchFamily="18" charset="0"/>
                <a:cs typeface="Times New Roman" panose="02020603050405020304" pitchFamily="18" charset="0"/>
              </a:rPr>
              <a:t>8/18 vai </a:t>
            </a:r>
            <a:r>
              <a:rPr lang="lv-LV" sz="1600" b="1" dirty="0">
                <a:latin typeface="Times New Roman" panose="02020603050405020304" pitchFamily="18" charset="0"/>
                <a:cs typeface="Times New Roman" panose="02020603050405020304" pitchFamily="18" charset="0"/>
              </a:rPr>
              <a:t>45%</a:t>
            </a:r>
            <a:r>
              <a:rPr lang="lv-LV" sz="1600" dirty="0">
                <a:latin typeface="Times New Roman" panose="02020603050405020304" pitchFamily="18" charset="0"/>
                <a:cs typeface="Times New Roman" panose="02020603050405020304" pitchFamily="18" charset="0"/>
              </a:rPr>
              <a:t> eksāmenu norise un atbilstība n/a ir bijusi atbilstoša un organizēta kvalitatīvi,</a:t>
            </a:r>
          </a:p>
          <a:p>
            <a:pPr marL="0" indent="0" algn="just">
              <a:lnSpc>
                <a:spcPct val="90000"/>
              </a:lnSpc>
              <a:buNone/>
              <a:defRPr/>
            </a:pPr>
            <a:r>
              <a:rPr lang="lv-LV" sz="1600" dirty="0">
                <a:latin typeface="Times New Roman" panose="02020603050405020304" pitchFamily="18" charset="0"/>
                <a:cs typeface="Times New Roman" panose="02020603050405020304" pitchFamily="18" charset="0"/>
              </a:rPr>
              <a:t>10/18 vai </a:t>
            </a:r>
            <a:r>
              <a:rPr lang="lv-LV" sz="1600" b="1" dirty="0">
                <a:latin typeface="Times New Roman" panose="02020603050405020304" pitchFamily="18" charset="0"/>
                <a:cs typeface="Times New Roman" panose="02020603050405020304" pitchFamily="18" charset="0"/>
              </a:rPr>
              <a:t>55%</a:t>
            </a:r>
            <a:r>
              <a:rPr lang="lv-LV" sz="1600" dirty="0">
                <a:latin typeface="Times New Roman" panose="02020603050405020304" pitchFamily="18" charset="0"/>
                <a:cs typeface="Times New Roman" panose="02020603050405020304" pitchFamily="18" charset="0"/>
              </a:rPr>
              <a:t>  eksāmenu norise nav organizēta kvalitatīvi, vai nav bijusi atbilstoša n/a noteiktajam</a:t>
            </a:r>
          </a:p>
          <a:p>
            <a:pPr marL="0" indent="0" algn="just">
              <a:lnSpc>
                <a:spcPct val="90000"/>
              </a:lnSpc>
              <a:buNone/>
              <a:defRPr/>
            </a:pPr>
            <a:endParaRPr lang="lv-LV" sz="1600" dirty="0">
              <a:latin typeface="Times New Roman" panose="02020603050405020304" pitchFamily="18" charset="0"/>
              <a:cs typeface="Times New Roman" panose="02020603050405020304" pitchFamily="18" charset="0"/>
            </a:endParaRPr>
          </a:p>
          <a:p>
            <a:pPr algn="just">
              <a:lnSpc>
                <a:spcPct val="90000"/>
              </a:lnSpc>
              <a:buFont typeface="Wingdings" panose="05000000000000000000" pitchFamily="2" charset="2"/>
              <a:buChar char="§"/>
              <a:defRPr/>
            </a:pPr>
            <a:r>
              <a:rPr lang="lv-LV" sz="1600" dirty="0">
                <a:latin typeface="Times New Roman" panose="02020603050405020304" pitchFamily="18" charset="0"/>
                <a:cs typeface="Times New Roman" panose="02020603050405020304" pitchFamily="18" charset="0"/>
              </a:rPr>
              <a:t>neatbilstība starp profesionālās kvalifikācijas eksāmena programmas praktiskajā daļā norādīto nepieciešamo materiālu un tehniskiem līdzekļiem un reāli uz vietas eksāmenā esošo;</a:t>
            </a:r>
          </a:p>
          <a:p>
            <a:pPr algn="just">
              <a:lnSpc>
                <a:spcPct val="90000"/>
              </a:lnSpc>
              <a:buFont typeface="Wingdings" panose="05000000000000000000" pitchFamily="2" charset="2"/>
              <a:buChar char="§"/>
              <a:defRPr/>
            </a:pPr>
            <a:r>
              <a:rPr lang="lv-LV" sz="1600" dirty="0">
                <a:latin typeface="Times New Roman" panose="02020603050405020304" pitchFamily="18" charset="0"/>
                <a:cs typeface="Times New Roman" panose="02020603050405020304" pitchFamily="18" charset="0"/>
              </a:rPr>
              <a:t>eksāmena komisijas sastāva neatbilstība, komisijas personālsastāvs apstiprināts neatbilstošā termiņā (īsi pirms eksāmena);</a:t>
            </a:r>
          </a:p>
          <a:p>
            <a:pPr algn="just">
              <a:lnSpc>
                <a:spcPct val="90000"/>
              </a:lnSpc>
              <a:buFont typeface="Wingdings" panose="05000000000000000000" pitchFamily="2" charset="2"/>
              <a:buChar char="§"/>
              <a:defRPr/>
            </a:pPr>
            <a:r>
              <a:rPr lang="lv-LV" sz="1600" dirty="0">
                <a:latin typeface="Times New Roman" panose="02020603050405020304" pitchFamily="18" charset="0"/>
                <a:cs typeface="Times New Roman" panose="02020603050405020304" pitchFamily="18" charset="0"/>
              </a:rPr>
              <a:t>netiek ievērots eksāmena norises laiks, atbilstoši eksāmena programmai (piem., 90 minūtēs abas daļas 12 izglītojamiem);</a:t>
            </a:r>
          </a:p>
          <a:p>
            <a:pPr algn="just">
              <a:lnSpc>
                <a:spcPct val="90000"/>
              </a:lnSpc>
              <a:buFont typeface="Wingdings" panose="05000000000000000000" pitchFamily="2" charset="2"/>
              <a:buChar char="§"/>
              <a:defRPr/>
            </a:pPr>
            <a:r>
              <a:rPr lang="lv-LV" sz="1600" dirty="0">
                <a:latin typeface="Times New Roman" panose="02020603050405020304" pitchFamily="18" charset="0"/>
                <a:cs typeface="Times New Roman" panose="02020603050405020304" pitchFamily="18" charset="0"/>
              </a:rPr>
              <a:t>darba drošības instruktāža faktiski aprobežojas tikai ar parakstu žurnālā;</a:t>
            </a:r>
          </a:p>
          <a:p>
            <a:pPr algn="just">
              <a:lnSpc>
                <a:spcPct val="90000"/>
              </a:lnSpc>
              <a:buFont typeface="Wingdings" panose="05000000000000000000" pitchFamily="2" charset="2"/>
              <a:buChar char="§"/>
              <a:defRPr/>
            </a:pPr>
            <a:r>
              <a:rPr lang="lv-LV" sz="1600" dirty="0">
                <a:latin typeface="Times New Roman" panose="02020603050405020304" pitchFamily="18" charset="0"/>
                <a:cs typeface="Times New Roman" panose="02020603050405020304" pitchFamily="18" charset="0"/>
              </a:rPr>
              <a:t>nepiemērotas telpas eksāmena organizēšanai.</a:t>
            </a:r>
          </a:p>
          <a:p>
            <a:pPr algn="just">
              <a:lnSpc>
                <a:spcPct val="90000"/>
              </a:lnSpc>
              <a:buFont typeface="Wingdings" panose="05000000000000000000" pitchFamily="2" charset="2"/>
              <a:buChar char="§"/>
              <a:defRPr/>
            </a:pPr>
            <a:endParaRPr lang="lv-LV" sz="1600" dirty="0">
              <a:latin typeface="Times New Roman" panose="02020603050405020304" pitchFamily="18" charset="0"/>
              <a:cs typeface="Times New Roman" panose="02020603050405020304" pitchFamily="18" charset="0"/>
            </a:endParaRPr>
          </a:p>
          <a:p>
            <a:pPr algn="just">
              <a:lnSpc>
                <a:spcPct val="90000"/>
              </a:lnSpc>
              <a:buFont typeface="Wingdings" panose="05000000000000000000" pitchFamily="2" charset="2"/>
              <a:buChar char="§"/>
              <a:defRPr/>
            </a:pPr>
            <a:endParaRPr lang="lv-LV" sz="1400" dirty="0">
              <a:latin typeface="Times New Roman" panose="02020603050405020304" pitchFamily="18" charset="0"/>
              <a:cs typeface="Times New Roman" panose="02020603050405020304" pitchFamily="18" charset="0"/>
            </a:endParaRPr>
          </a:p>
          <a:p>
            <a:pPr marL="0" indent="0" algn="just">
              <a:lnSpc>
                <a:spcPct val="90000"/>
              </a:lnSpc>
              <a:buNone/>
              <a:defRPr/>
            </a:pPr>
            <a:endParaRPr lang="lv-LV" sz="1400" dirty="0">
              <a:latin typeface="Times New Roman" panose="02020603050405020304" pitchFamily="18" charset="0"/>
              <a:cs typeface="Times New Roman" panose="02020603050405020304" pitchFamily="18" charset="0"/>
            </a:endParaRPr>
          </a:p>
          <a:p>
            <a:pPr marL="0" indent="0" algn="just">
              <a:lnSpc>
                <a:spcPct val="90000"/>
              </a:lnSpc>
              <a:buNone/>
              <a:defRPr/>
            </a:pPr>
            <a:endParaRPr lang="lv-LV" sz="14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None/>
              <a:tabLst/>
              <a:defRPr/>
            </a:pPr>
            <a:endParaRPr kumimoji="0" lang="lv-LV"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3" name="Attēls 2">
            <a:extLst>
              <a:ext uri="{FF2B5EF4-FFF2-40B4-BE49-F238E27FC236}">
                <a16:creationId xmlns:a16="http://schemas.microsoft.com/office/drawing/2014/main" xmlns="" id="{9DD067BA-024B-4789-B3FF-5939C3AA6836}"/>
              </a:ext>
            </a:extLst>
          </p:cNvPr>
          <p:cNvPicPr>
            <a:picLocks noChangeAspect="1"/>
          </p:cNvPicPr>
          <p:nvPr/>
        </p:nvPicPr>
        <p:blipFill>
          <a:blip r:embed="rId2"/>
          <a:stretch>
            <a:fillRect/>
          </a:stretch>
        </p:blipFill>
        <p:spPr>
          <a:xfrm>
            <a:off x="2286000" y="181771"/>
            <a:ext cx="6304280" cy="1447257"/>
          </a:xfrm>
          <a:prstGeom prst="rect">
            <a:avLst/>
          </a:prstGeom>
        </p:spPr>
      </p:pic>
      <p:sp>
        <p:nvSpPr>
          <p:cNvPr id="8" name="Virsraksts 7">
            <a:extLst>
              <a:ext uri="{FF2B5EF4-FFF2-40B4-BE49-F238E27FC236}">
                <a16:creationId xmlns:a16="http://schemas.microsoft.com/office/drawing/2014/main" xmlns="" id="{5057A91F-BB29-41C5-BB28-A7DB6EFCD996}"/>
              </a:ext>
            </a:extLst>
          </p:cNvPr>
          <p:cNvSpPr>
            <a:spLocks noGrp="1"/>
          </p:cNvSpPr>
          <p:nvPr>
            <p:ph type="title"/>
          </p:nvPr>
        </p:nvSpPr>
        <p:spPr>
          <a:xfrm>
            <a:off x="2382520" y="1752600"/>
            <a:ext cx="6304280" cy="812800"/>
          </a:xfrm>
        </p:spPr>
        <p:txBody>
          <a:bodyPr>
            <a:normAutofit/>
          </a:bodyPr>
          <a:lstStyle/>
          <a:p>
            <a:r>
              <a:rPr lang="lv-LV" sz="1800" dirty="0"/>
              <a:t>ESF projekts „Atbalsts bezdarbnieku izglītībai” Nr.7.1.1.0/15/I/001</a:t>
            </a:r>
          </a:p>
        </p:txBody>
      </p:sp>
    </p:spTree>
    <p:extLst>
      <p:ext uri="{BB962C8B-B14F-4D97-AF65-F5344CB8AC3E}">
        <p14:creationId xmlns:p14="http://schemas.microsoft.com/office/powerpoint/2010/main" val="486680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467600" y="6553200"/>
            <a:ext cx="1219200" cy="168275"/>
          </a:xfrm>
        </p:spPr>
        <p:txBody>
          <a:bodyPr/>
          <a:lstStyle/>
          <a:p>
            <a:r>
              <a:rPr lang="lv-LV" dirty="0">
                <a:solidFill>
                  <a:prstClr val="black">
                    <a:tint val="75000"/>
                  </a:prstClr>
                </a:solidFill>
              </a:rPr>
              <a:t>3</a:t>
            </a:r>
            <a:endParaRPr lang="en-US" dirty="0">
              <a:solidFill>
                <a:prstClr val="black">
                  <a:tint val="75000"/>
                </a:prstClr>
              </a:solidFill>
            </a:endParaRPr>
          </a:p>
        </p:txBody>
      </p:sp>
      <p:sp>
        <p:nvSpPr>
          <p:cNvPr id="6" name="Satura vietturis 2"/>
          <p:cNvSpPr txBox="1">
            <a:spLocks/>
          </p:cNvSpPr>
          <p:nvPr/>
        </p:nvSpPr>
        <p:spPr>
          <a:xfrm>
            <a:off x="838200" y="2514600"/>
            <a:ext cx="7848600" cy="36115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defRPr/>
            </a:pPr>
            <a:r>
              <a:rPr lang="lv-LV" sz="1600" dirty="0">
                <a:latin typeface="Times New Roman" panose="02020603050405020304" pitchFamily="18" charset="0"/>
                <a:cs typeface="Times New Roman" panose="02020603050405020304" pitchFamily="18" charset="0"/>
              </a:rPr>
              <a:t>Projekta ietvaros tika vērtēta </a:t>
            </a:r>
            <a:r>
              <a:rPr lang="lv-LV" sz="1600" b="1" dirty="0">
                <a:latin typeface="Times New Roman" panose="02020603050405020304" pitchFamily="18" charset="0"/>
                <a:cs typeface="Times New Roman" panose="02020603050405020304" pitchFamily="18" charset="0"/>
              </a:rPr>
              <a:t>mācību prakses norises kvalitāte</a:t>
            </a:r>
            <a:r>
              <a:rPr lang="lv-LV" sz="1600" dirty="0">
                <a:latin typeface="Times New Roman" panose="02020603050405020304" pitchFamily="18" charset="0"/>
                <a:cs typeface="Times New Roman" panose="02020603050405020304" pitchFamily="18" charset="0"/>
              </a:rPr>
              <a:t>, tajā skaitā atbilstība Ministru kabineta 2012.gada 20.novembra noteikumos Nr.785 ,,Mācību prakses organizācijas un izglītojamo apdrošināšanas kārtība” noteiktajam.</a:t>
            </a:r>
          </a:p>
          <a:p>
            <a:pPr marL="0" indent="0" algn="just">
              <a:lnSpc>
                <a:spcPct val="90000"/>
              </a:lnSpc>
              <a:buNone/>
              <a:defRPr/>
            </a:pPr>
            <a:endParaRPr lang="lv-LV" sz="1600" dirty="0">
              <a:latin typeface="Times New Roman" panose="02020603050405020304" pitchFamily="18" charset="0"/>
              <a:cs typeface="Times New Roman" panose="02020603050405020304" pitchFamily="18" charset="0"/>
            </a:endParaRPr>
          </a:p>
          <a:p>
            <a:pPr marL="0" indent="0" algn="just">
              <a:lnSpc>
                <a:spcPct val="90000"/>
              </a:lnSpc>
              <a:buNone/>
              <a:defRPr/>
            </a:pPr>
            <a:r>
              <a:rPr lang="lv-LV" sz="1600" b="1" dirty="0">
                <a:latin typeface="Times New Roman" panose="02020603050405020304" pitchFamily="18" charset="0"/>
                <a:cs typeface="Times New Roman" panose="02020603050405020304" pitchFamily="18" charset="0"/>
              </a:rPr>
              <a:t>Konstatēts:</a:t>
            </a:r>
            <a:r>
              <a:rPr lang="lv-LV" sz="1600" dirty="0">
                <a:latin typeface="Times New Roman" panose="02020603050405020304" pitchFamily="18" charset="0"/>
                <a:cs typeface="Times New Roman" panose="02020603050405020304" pitchFamily="18" charset="0"/>
              </a:rPr>
              <a:t> </a:t>
            </a:r>
          </a:p>
          <a:p>
            <a:pPr marL="0" indent="0" algn="just">
              <a:lnSpc>
                <a:spcPct val="90000"/>
              </a:lnSpc>
              <a:buNone/>
              <a:defRPr/>
            </a:pPr>
            <a:r>
              <a:rPr lang="lv-LV" sz="1600" dirty="0">
                <a:latin typeface="Times New Roman" panose="02020603050405020304" pitchFamily="18" charset="0"/>
                <a:cs typeface="Times New Roman" panose="02020603050405020304" pitchFamily="18" charset="0"/>
              </a:rPr>
              <a:t>10/19 vai   </a:t>
            </a:r>
            <a:r>
              <a:rPr lang="lv-LV" sz="1600" b="1" dirty="0">
                <a:latin typeface="Times New Roman" panose="02020603050405020304" pitchFamily="18" charset="0"/>
                <a:cs typeface="Times New Roman" panose="02020603050405020304" pitchFamily="18" charset="0"/>
              </a:rPr>
              <a:t>52 %</a:t>
            </a:r>
            <a:r>
              <a:rPr lang="lv-LV" sz="1600" dirty="0">
                <a:latin typeface="Times New Roman" panose="02020603050405020304" pitchFamily="18" charset="0"/>
                <a:cs typeface="Times New Roman" panose="02020603050405020304" pitchFamily="18" charset="0"/>
              </a:rPr>
              <a:t> mācību prakses norise un atbilstība n/a ir bijusi atbilstoša un organizēta kvalitatīvi,</a:t>
            </a:r>
          </a:p>
          <a:p>
            <a:pPr marL="0" indent="0" algn="just">
              <a:lnSpc>
                <a:spcPct val="90000"/>
              </a:lnSpc>
              <a:buNone/>
              <a:defRPr/>
            </a:pPr>
            <a:r>
              <a:rPr lang="lv-LV" sz="1600" dirty="0">
                <a:latin typeface="Times New Roman" panose="02020603050405020304" pitchFamily="18" charset="0"/>
                <a:cs typeface="Times New Roman" panose="02020603050405020304" pitchFamily="18" charset="0"/>
              </a:rPr>
              <a:t>9/19 vai    </a:t>
            </a:r>
            <a:r>
              <a:rPr lang="lv-LV" sz="1600" b="1" dirty="0">
                <a:latin typeface="Times New Roman" panose="02020603050405020304" pitchFamily="18" charset="0"/>
                <a:cs typeface="Times New Roman" panose="02020603050405020304" pitchFamily="18" charset="0"/>
              </a:rPr>
              <a:t>47%  </a:t>
            </a:r>
            <a:r>
              <a:rPr lang="lv-LV" sz="1600" dirty="0">
                <a:latin typeface="Times New Roman" panose="02020603050405020304" pitchFamily="18" charset="0"/>
                <a:cs typeface="Times New Roman" panose="02020603050405020304" pitchFamily="18" charset="0"/>
              </a:rPr>
              <a:t>mācību prakses norise nav organizēta kvalitatīvi, vai nav bijusi atbilstoša n/a noteiktajam</a:t>
            </a:r>
          </a:p>
          <a:p>
            <a:pPr marL="0" indent="0" algn="just">
              <a:lnSpc>
                <a:spcPct val="90000"/>
              </a:lnSpc>
              <a:buNone/>
              <a:defRPr/>
            </a:pPr>
            <a:endParaRPr lang="lv-LV" sz="1600" dirty="0">
              <a:latin typeface="Times New Roman" panose="02020603050405020304" pitchFamily="18" charset="0"/>
              <a:cs typeface="Times New Roman" panose="02020603050405020304" pitchFamily="18" charset="0"/>
            </a:endParaRPr>
          </a:p>
          <a:p>
            <a:pPr algn="just">
              <a:lnSpc>
                <a:spcPct val="90000"/>
              </a:lnSpc>
              <a:buFont typeface="Wingdings" panose="05000000000000000000" pitchFamily="2" charset="2"/>
              <a:buChar char="§"/>
              <a:defRPr/>
            </a:pPr>
            <a:r>
              <a:rPr lang="lv-LV" sz="1600" dirty="0">
                <a:latin typeface="Times New Roman" panose="02020603050405020304" pitchFamily="18" charset="0"/>
                <a:cs typeface="Times New Roman" panose="02020603050405020304" pitchFamily="18" charset="0"/>
              </a:rPr>
              <a:t>praktikanti, dažādu iemeslu dēļ, neatradās prakses vietās pārbaudes laikā;</a:t>
            </a:r>
          </a:p>
          <a:p>
            <a:pPr algn="just">
              <a:lnSpc>
                <a:spcPct val="90000"/>
              </a:lnSpc>
              <a:buFont typeface="Wingdings" panose="05000000000000000000" pitchFamily="2" charset="2"/>
              <a:buChar char="§"/>
              <a:defRPr/>
            </a:pPr>
            <a:r>
              <a:rPr lang="lv-LV" sz="1600" dirty="0">
                <a:latin typeface="Times New Roman" panose="02020603050405020304" pitchFamily="18" charset="0"/>
                <a:cs typeface="Times New Roman" panose="02020603050405020304" pitchFamily="18" charset="0"/>
              </a:rPr>
              <a:t>praktikanti nebija apdrošināti;</a:t>
            </a:r>
          </a:p>
          <a:p>
            <a:pPr algn="just">
              <a:lnSpc>
                <a:spcPct val="90000"/>
              </a:lnSpc>
              <a:buFont typeface="Wingdings" panose="05000000000000000000" pitchFamily="2" charset="2"/>
              <a:buChar char="§"/>
              <a:defRPr/>
            </a:pPr>
            <a:r>
              <a:rPr lang="lv-LV" sz="1600" dirty="0">
                <a:latin typeface="Times New Roman" panose="02020603050405020304" pitchFamily="18" charset="0"/>
                <a:cs typeface="Times New Roman" panose="02020603050405020304" pitchFamily="18" charset="0"/>
              </a:rPr>
              <a:t>prakses vietā nevarēja uzrādīt darba drošības instruktāžas žurnālus vai praktikants nebija parakstījies darba drošības instruktāžas žurnālā. </a:t>
            </a:r>
          </a:p>
          <a:p>
            <a:pPr algn="just">
              <a:lnSpc>
                <a:spcPct val="90000"/>
              </a:lnSpc>
              <a:buFont typeface="Wingdings" panose="05000000000000000000" pitchFamily="2" charset="2"/>
              <a:buChar char="§"/>
              <a:defRPr/>
            </a:pPr>
            <a:endParaRPr lang="lv-LV" sz="1600" dirty="0">
              <a:latin typeface="Times New Roman" panose="02020603050405020304" pitchFamily="18" charset="0"/>
              <a:cs typeface="Times New Roman" panose="02020603050405020304" pitchFamily="18" charset="0"/>
            </a:endParaRPr>
          </a:p>
          <a:p>
            <a:pPr marL="0" indent="0" algn="just">
              <a:lnSpc>
                <a:spcPct val="90000"/>
              </a:lnSpc>
              <a:buNone/>
              <a:defRPr/>
            </a:pPr>
            <a:endParaRPr lang="lv-LV" sz="1400" dirty="0">
              <a:latin typeface="Times New Roman" panose="02020603050405020304" pitchFamily="18" charset="0"/>
              <a:cs typeface="Times New Roman" panose="02020603050405020304" pitchFamily="18" charset="0"/>
            </a:endParaRPr>
          </a:p>
          <a:p>
            <a:pPr marL="0" indent="0" algn="just">
              <a:lnSpc>
                <a:spcPct val="90000"/>
              </a:lnSpc>
              <a:buNone/>
              <a:defRPr/>
            </a:pPr>
            <a:endParaRPr lang="lv-LV" sz="1400" dirty="0">
              <a:latin typeface="Times New Roman" panose="02020603050405020304" pitchFamily="18" charset="0"/>
              <a:cs typeface="Times New Roman" panose="02020603050405020304" pitchFamily="18" charset="0"/>
            </a:endParaRPr>
          </a:p>
          <a:p>
            <a:pPr marL="0" indent="0" algn="just">
              <a:lnSpc>
                <a:spcPct val="90000"/>
              </a:lnSpc>
              <a:buNone/>
              <a:defRPr/>
            </a:pPr>
            <a:endParaRPr lang="lv-LV" sz="1400" dirty="0">
              <a:latin typeface="Times New Roman" panose="02020603050405020304" pitchFamily="18" charset="0"/>
              <a:cs typeface="Times New Roman" panose="02020603050405020304" pitchFamily="18" charset="0"/>
            </a:endParaRPr>
          </a:p>
          <a:p>
            <a:pPr marL="0" indent="0" algn="just">
              <a:lnSpc>
                <a:spcPct val="90000"/>
              </a:lnSpc>
              <a:buNone/>
              <a:defRPr/>
            </a:pPr>
            <a:endParaRPr lang="lv-LV" sz="1400" dirty="0">
              <a:latin typeface="Times New Roman" panose="02020603050405020304" pitchFamily="18" charset="0"/>
              <a:cs typeface="Times New Roman" panose="02020603050405020304" pitchFamily="18" charset="0"/>
            </a:endParaRPr>
          </a:p>
          <a:p>
            <a:pPr marL="0" indent="0" algn="just">
              <a:lnSpc>
                <a:spcPct val="90000"/>
              </a:lnSpc>
              <a:buNone/>
              <a:defRPr/>
            </a:pPr>
            <a:endParaRPr lang="lv-LV" sz="1400" dirty="0">
              <a:latin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lv-LV" altLang="lv-LV" sz="2400" i="1" u="none" strike="noStrike" kern="1200" cap="none" spc="0" normalizeH="0" baseline="0" noProof="0" dirty="0">
              <a:ln>
                <a:noFill/>
              </a:ln>
              <a:effectLst/>
              <a:uLnTx/>
              <a:uFillTx/>
              <a:latin typeface="Arial" panose="020B0604020202020204" pitchFamily="34" charset="0"/>
              <a:ea typeface="MS PGothic" pitchFamily="34" charset="-128"/>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None/>
              <a:tabLst/>
              <a:defRPr/>
            </a:pPr>
            <a:endParaRPr kumimoji="0" lang="lv-LV"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3" name="Attēls 2">
            <a:extLst>
              <a:ext uri="{FF2B5EF4-FFF2-40B4-BE49-F238E27FC236}">
                <a16:creationId xmlns:a16="http://schemas.microsoft.com/office/drawing/2014/main" xmlns="" id="{9DD067BA-024B-4789-B3FF-5939C3AA6836}"/>
              </a:ext>
            </a:extLst>
          </p:cNvPr>
          <p:cNvPicPr>
            <a:picLocks noChangeAspect="1"/>
          </p:cNvPicPr>
          <p:nvPr/>
        </p:nvPicPr>
        <p:blipFill>
          <a:blip r:embed="rId2"/>
          <a:stretch>
            <a:fillRect/>
          </a:stretch>
        </p:blipFill>
        <p:spPr>
          <a:xfrm>
            <a:off x="2286000" y="181771"/>
            <a:ext cx="6304280" cy="1447257"/>
          </a:xfrm>
          <a:prstGeom prst="rect">
            <a:avLst/>
          </a:prstGeom>
        </p:spPr>
      </p:pic>
      <p:sp>
        <p:nvSpPr>
          <p:cNvPr id="8" name="Virsraksts 7">
            <a:extLst>
              <a:ext uri="{FF2B5EF4-FFF2-40B4-BE49-F238E27FC236}">
                <a16:creationId xmlns:a16="http://schemas.microsoft.com/office/drawing/2014/main" xmlns="" id="{5057A91F-BB29-41C5-BB28-A7DB6EFCD996}"/>
              </a:ext>
            </a:extLst>
          </p:cNvPr>
          <p:cNvSpPr>
            <a:spLocks noGrp="1"/>
          </p:cNvSpPr>
          <p:nvPr>
            <p:ph type="title"/>
          </p:nvPr>
        </p:nvSpPr>
        <p:spPr>
          <a:xfrm>
            <a:off x="2382520" y="1752600"/>
            <a:ext cx="6304280" cy="812800"/>
          </a:xfrm>
        </p:spPr>
        <p:txBody>
          <a:bodyPr>
            <a:normAutofit/>
          </a:bodyPr>
          <a:lstStyle/>
          <a:p>
            <a:r>
              <a:rPr lang="lv-LV" sz="1800" dirty="0"/>
              <a:t>ESF projekts „Atbalsts bezdarbnieku izglītībai” Nr.7.1.1.0/15/I/001</a:t>
            </a:r>
          </a:p>
        </p:txBody>
      </p:sp>
    </p:spTree>
    <p:extLst>
      <p:ext uri="{BB962C8B-B14F-4D97-AF65-F5344CB8AC3E}">
        <p14:creationId xmlns:p14="http://schemas.microsoft.com/office/powerpoint/2010/main" val="3254392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467600" y="6553200"/>
            <a:ext cx="1219200" cy="168275"/>
          </a:xfrm>
        </p:spPr>
        <p:txBody>
          <a:bodyPr/>
          <a:lstStyle/>
          <a:p>
            <a:r>
              <a:rPr lang="lv-LV" dirty="0">
                <a:solidFill>
                  <a:prstClr val="black">
                    <a:tint val="75000"/>
                  </a:prstClr>
                </a:solidFill>
              </a:rPr>
              <a:t>3</a:t>
            </a:r>
            <a:endParaRPr lang="en-US" dirty="0">
              <a:solidFill>
                <a:prstClr val="black">
                  <a:tint val="75000"/>
                </a:prstClr>
              </a:solidFill>
            </a:endParaRPr>
          </a:p>
        </p:txBody>
      </p:sp>
      <p:sp>
        <p:nvSpPr>
          <p:cNvPr id="6" name="Satura vietturis 2"/>
          <p:cNvSpPr txBox="1">
            <a:spLocks/>
          </p:cNvSpPr>
          <p:nvPr/>
        </p:nvSpPr>
        <p:spPr>
          <a:xfrm>
            <a:off x="228600" y="2438400"/>
            <a:ext cx="8610600" cy="4038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defRPr/>
            </a:pPr>
            <a:r>
              <a:rPr lang="lv-LV" sz="1600" dirty="0">
                <a:latin typeface="Times New Roman" panose="02020603050405020304" pitchFamily="18" charset="0"/>
                <a:cs typeface="Times New Roman" panose="02020603050405020304" pitchFamily="18" charset="0"/>
              </a:rPr>
              <a:t>Projekta ietvaros arī </a:t>
            </a:r>
            <a:r>
              <a:rPr lang="lv-LV" sz="1600" b="1" dirty="0">
                <a:latin typeface="Times New Roman" panose="02020603050405020304" pitchFamily="18" charset="0"/>
                <a:cs typeface="Times New Roman" panose="02020603050405020304" pitchFamily="18" charset="0"/>
              </a:rPr>
              <a:t>valsts un pašvaldību izglītības iestādes piedāvā</a:t>
            </a:r>
            <a:r>
              <a:rPr lang="lv-LV" sz="1600" dirty="0">
                <a:latin typeface="Times New Roman" panose="02020603050405020304" pitchFamily="18" charset="0"/>
                <a:cs typeface="Times New Roman" panose="02020603050405020304" pitchFamily="18" charset="0"/>
              </a:rPr>
              <a:t> bezdarbniekiem apgūt šādas kvalifikācijas profesionālajā tālākizglītībā:</a:t>
            </a:r>
            <a:endParaRPr lang="lv-LV" sz="1600" b="1" dirty="0">
              <a:latin typeface="Times New Roman" panose="02020603050405020304" pitchFamily="18" charset="0"/>
              <a:cs typeface="Times New Roman" panose="02020603050405020304" pitchFamily="18" charset="0"/>
            </a:endParaRPr>
          </a:p>
          <a:p>
            <a:pPr lvl="1" algn="just">
              <a:lnSpc>
                <a:spcPct val="90000"/>
              </a:lnSpc>
              <a:buFont typeface="Wingdings" panose="05000000000000000000" pitchFamily="2" charset="2"/>
              <a:buChar char="§"/>
              <a:defRPr/>
            </a:pPr>
            <a:r>
              <a:rPr lang="lv-LV" sz="1600" b="1" dirty="0">
                <a:latin typeface="Times New Roman" panose="02020603050405020304" pitchFamily="18" charset="0"/>
                <a:cs typeface="Times New Roman" panose="02020603050405020304" pitchFamily="18" charset="0"/>
              </a:rPr>
              <a:t>Ogres tehnikums</a:t>
            </a:r>
            <a:r>
              <a:rPr lang="lv-LV" sz="1600" dirty="0">
                <a:latin typeface="Times New Roman" panose="02020603050405020304" pitchFamily="18" charset="0"/>
                <a:cs typeface="Times New Roman" panose="02020603050405020304" pitchFamily="18" charset="0"/>
              </a:rPr>
              <a:t> (namdaris, datorsistēmu tehniķis) un JAUNUMS! moduļu vai moduļu kopu 3 programmas</a:t>
            </a:r>
          </a:p>
          <a:p>
            <a:pPr lvl="1" algn="just">
              <a:lnSpc>
                <a:spcPct val="90000"/>
              </a:lnSpc>
              <a:buFont typeface="Wingdings" panose="05000000000000000000" pitchFamily="2" charset="2"/>
              <a:buChar char="§"/>
              <a:defRPr/>
            </a:pPr>
            <a:r>
              <a:rPr lang="lv-LV" sz="1600" b="1" dirty="0">
                <a:latin typeface="Times New Roman" panose="02020603050405020304" pitchFamily="18" charset="0"/>
                <a:cs typeface="Times New Roman" panose="02020603050405020304" pitchFamily="18" charset="0"/>
              </a:rPr>
              <a:t>PIKC Liepājas Valsts tehnikums </a:t>
            </a:r>
            <a:r>
              <a:rPr lang="lv-LV" sz="1600" dirty="0">
                <a:latin typeface="Times New Roman" panose="02020603050405020304" pitchFamily="18" charset="0"/>
                <a:cs typeface="Times New Roman" panose="02020603050405020304" pitchFamily="18" charset="0"/>
              </a:rPr>
              <a:t>(šuvējs, </a:t>
            </a:r>
            <a:r>
              <a:rPr lang="lv-LV" sz="1600" dirty="0" err="1">
                <a:latin typeface="Times New Roman" panose="02020603050405020304" pitchFamily="18" charset="0"/>
                <a:cs typeface="Times New Roman" panose="02020603050405020304" pitchFamily="18" charset="0"/>
              </a:rPr>
              <a:t>lokmetinātājs</a:t>
            </a:r>
            <a:r>
              <a:rPr lang="lv-LV" sz="1600" dirty="0">
                <a:latin typeface="Times New Roman" panose="02020603050405020304" pitchFamily="18" charset="0"/>
                <a:cs typeface="Times New Roman" panose="02020603050405020304" pitchFamily="18" charset="0"/>
              </a:rPr>
              <a:t> (TIG))</a:t>
            </a:r>
          </a:p>
          <a:p>
            <a:pPr lvl="1" algn="just">
              <a:lnSpc>
                <a:spcPct val="90000"/>
              </a:lnSpc>
              <a:buFont typeface="Wingdings" panose="05000000000000000000" pitchFamily="2" charset="2"/>
              <a:buChar char="§"/>
              <a:defRPr/>
            </a:pPr>
            <a:r>
              <a:rPr lang="lv-LV" sz="1600" b="1" dirty="0">
                <a:latin typeface="Times New Roman" panose="02020603050405020304" pitchFamily="18" charset="0"/>
                <a:cs typeface="Times New Roman" panose="02020603050405020304" pitchFamily="18" charset="0"/>
              </a:rPr>
              <a:t>Aizkraukles Profesionālā vidusskola </a:t>
            </a:r>
            <a:r>
              <a:rPr lang="lv-LV" sz="1600" dirty="0">
                <a:latin typeface="Times New Roman" panose="02020603050405020304" pitchFamily="18" charset="0"/>
                <a:cs typeface="Times New Roman" panose="02020603050405020304" pitchFamily="18" charset="0"/>
              </a:rPr>
              <a:t>(</a:t>
            </a:r>
            <a:r>
              <a:rPr lang="lv-LV" sz="1600" dirty="0" err="1">
                <a:latin typeface="Times New Roman" panose="02020603050405020304" pitchFamily="18" charset="0"/>
                <a:cs typeface="Times New Roman" panose="02020603050405020304" pitchFamily="18" charset="0"/>
              </a:rPr>
              <a:t>lokmetinātājs</a:t>
            </a:r>
            <a:r>
              <a:rPr lang="lv-LV" sz="1600" dirty="0">
                <a:latin typeface="Times New Roman" panose="02020603050405020304" pitchFamily="18" charset="0"/>
                <a:cs typeface="Times New Roman" panose="02020603050405020304" pitchFamily="18" charset="0"/>
              </a:rPr>
              <a:t> (MAG), klientu apkalpošanas operators)</a:t>
            </a:r>
          </a:p>
          <a:p>
            <a:pPr lvl="1" algn="just">
              <a:lnSpc>
                <a:spcPct val="90000"/>
              </a:lnSpc>
              <a:buFont typeface="Wingdings" panose="05000000000000000000" pitchFamily="2" charset="2"/>
              <a:buChar char="§"/>
              <a:defRPr/>
            </a:pPr>
            <a:r>
              <a:rPr lang="lv-LV" sz="1600" b="1" dirty="0">
                <a:latin typeface="Times New Roman" panose="02020603050405020304" pitchFamily="18" charset="0"/>
                <a:cs typeface="Times New Roman" panose="02020603050405020304" pitchFamily="18" charset="0"/>
              </a:rPr>
              <a:t>Jelgavas Amatu vidusskola </a:t>
            </a:r>
            <a:r>
              <a:rPr lang="lv-LV" sz="1600" dirty="0">
                <a:latin typeface="Times New Roman" panose="02020603050405020304" pitchFamily="18" charset="0"/>
                <a:cs typeface="Times New Roman" panose="02020603050405020304" pitchFamily="18" charset="0"/>
              </a:rPr>
              <a:t>(pavāra palīgs, maiznieks)</a:t>
            </a:r>
          </a:p>
          <a:p>
            <a:pPr lvl="1" algn="just">
              <a:lnSpc>
                <a:spcPct val="90000"/>
              </a:lnSpc>
              <a:buFont typeface="Wingdings" panose="05000000000000000000" pitchFamily="2" charset="2"/>
              <a:buChar char="§"/>
              <a:defRPr/>
            </a:pPr>
            <a:r>
              <a:rPr lang="lv-LV" sz="1600" b="1" dirty="0">
                <a:latin typeface="Times New Roman" panose="02020603050405020304" pitchFamily="18" charset="0"/>
                <a:cs typeface="Times New Roman" panose="02020603050405020304" pitchFamily="18" charset="0"/>
              </a:rPr>
              <a:t>Daugavpils Tirdzniecības profesionālā vidusskola </a:t>
            </a:r>
            <a:r>
              <a:rPr lang="lv-LV" sz="1600" dirty="0">
                <a:latin typeface="Times New Roman" panose="02020603050405020304" pitchFamily="18" charset="0"/>
                <a:cs typeface="Times New Roman" panose="02020603050405020304" pitchFamily="18" charset="0"/>
              </a:rPr>
              <a:t>(pavāra palīgs, konditora palīgs)</a:t>
            </a:r>
          </a:p>
          <a:p>
            <a:pPr lvl="1" algn="just">
              <a:lnSpc>
                <a:spcPct val="90000"/>
              </a:lnSpc>
              <a:buFont typeface="Wingdings" panose="05000000000000000000" pitchFamily="2" charset="2"/>
              <a:buChar char="§"/>
              <a:defRPr/>
            </a:pPr>
            <a:r>
              <a:rPr lang="lv-LV" sz="1600" b="1" dirty="0">
                <a:latin typeface="Times New Roman" panose="02020603050405020304" pitchFamily="18" charset="0"/>
                <a:cs typeface="Times New Roman" panose="02020603050405020304" pitchFamily="18" charset="0"/>
              </a:rPr>
              <a:t>Valmieras tehnikums </a:t>
            </a:r>
            <a:r>
              <a:rPr lang="lv-LV" sz="1600" dirty="0">
                <a:latin typeface="Times New Roman" panose="02020603050405020304" pitchFamily="18" charset="0"/>
                <a:cs typeface="Times New Roman" panose="02020603050405020304" pitchFamily="18" charset="0"/>
              </a:rPr>
              <a:t>(</a:t>
            </a:r>
            <a:r>
              <a:rPr lang="lv-LV" sz="1600" dirty="0" err="1">
                <a:latin typeface="Times New Roman" panose="02020603050405020304" pitchFamily="18" charset="0"/>
                <a:cs typeface="Times New Roman" panose="02020603050405020304" pitchFamily="18" charset="0"/>
              </a:rPr>
              <a:t>lokmetinātājs</a:t>
            </a:r>
            <a:r>
              <a:rPr lang="lv-LV" sz="1600" dirty="0">
                <a:latin typeface="Times New Roman" panose="02020603050405020304" pitchFamily="18" charset="0"/>
                <a:cs typeface="Times New Roman" panose="02020603050405020304" pitchFamily="18" charset="0"/>
              </a:rPr>
              <a:t> (MAG)) </a:t>
            </a:r>
          </a:p>
          <a:p>
            <a:pPr lvl="1" algn="just">
              <a:lnSpc>
                <a:spcPct val="90000"/>
              </a:lnSpc>
              <a:buFont typeface="Wingdings" panose="05000000000000000000" pitchFamily="2" charset="2"/>
              <a:buChar char="§"/>
              <a:defRPr/>
            </a:pPr>
            <a:r>
              <a:rPr lang="lv-LV" sz="1600" b="1" dirty="0">
                <a:latin typeface="Times New Roman" panose="02020603050405020304" pitchFamily="18" charset="0"/>
                <a:cs typeface="Times New Roman" panose="02020603050405020304" pitchFamily="18" charset="0"/>
              </a:rPr>
              <a:t>Daugavpils Būvniecības tehnikums </a:t>
            </a:r>
            <a:r>
              <a:rPr lang="lv-LV" sz="1600" dirty="0">
                <a:latin typeface="Times New Roman" panose="02020603050405020304" pitchFamily="18" charset="0"/>
                <a:cs typeface="Times New Roman" panose="02020603050405020304" pitchFamily="18" charset="0"/>
              </a:rPr>
              <a:t>(</a:t>
            </a:r>
            <a:r>
              <a:rPr lang="lv-LV" sz="1600" dirty="0" err="1">
                <a:latin typeface="Times New Roman" panose="02020603050405020304" pitchFamily="18" charset="0"/>
                <a:cs typeface="Times New Roman" panose="02020603050405020304" pitchFamily="18" charset="0"/>
              </a:rPr>
              <a:t>lokmetinātājs</a:t>
            </a:r>
            <a:r>
              <a:rPr lang="lv-LV" sz="1600" dirty="0">
                <a:latin typeface="Times New Roman" panose="02020603050405020304" pitchFamily="18" charset="0"/>
                <a:cs typeface="Times New Roman" panose="02020603050405020304" pitchFamily="18" charset="0"/>
              </a:rPr>
              <a:t> (MAG), apdares darbu strādnieks) </a:t>
            </a:r>
          </a:p>
          <a:p>
            <a:pPr lvl="1" algn="just">
              <a:lnSpc>
                <a:spcPct val="90000"/>
              </a:lnSpc>
              <a:buFont typeface="Wingdings" panose="05000000000000000000" pitchFamily="2" charset="2"/>
              <a:buChar char="§"/>
              <a:defRPr/>
            </a:pPr>
            <a:r>
              <a:rPr lang="lv-LV" sz="1600" b="1" dirty="0">
                <a:latin typeface="Times New Roman" panose="02020603050405020304" pitchFamily="18" charset="0"/>
                <a:cs typeface="Times New Roman" panose="02020603050405020304" pitchFamily="18" charset="0"/>
              </a:rPr>
              <a:t>PIKC Rīgas Tehniskā koledža </a:t>
            </a:r>
            <a:r>
              <a:rPr lang="lv-LV" sz="1600" dirty="0">
                <a:latin typeface="Times New Roman" panose="02020603050405020304" pitchFamily="18" charset="0"/>
                <a:cs typeface="Times New Roman" panose="02020603050405020304" pitchFamily="18" charset="0"/>
              </a:rPr>
              <a:t>(loģistikas darbinieks, elektrotehniķis);</a:t>
            </a:r>
          </a:p>
          <a:p>
            <a:pPr lvl="1" algn="just">
              <a:lnSpc>
                <a:spcPct val="90000"/>
              </a:lnSpc>
              <a:buFont typeface="Wingdings" panose="05000000000000000000" pitchFamily="2" charset="2"/>
              <a:buChar char="§"/>
              <a:defRPr/>
            </a:pPr>
            <a:r>
              <a:rPr lang="lv-LV" sz="1600" b="1" dirty="0">
                <a:latin typeface="Times New Roman" panose="02020603050405020304" pitchFamily="18" charset="0"/>
                <a:cs typeface="Times New Roman" panose="02020603050405020304" pitchFamily="18" charset="0"/>
              </a:rPr>
              <a:t>PIKC Rīgas Valsts tehnikums </a:t>
            </a:r>
            <a:r>
              <a:rPr lang="lv-LV" sz="1600" dirty="0">
                <a:latin typeface="Times New Roman" panose="02020603050405020304" pitchFamily="18" charset="0"/>
                <a:cs typeface="Times New Roman" panose="02020603050405020304" pitchFamily="18" charset="0"/>
              </a:rPr>
              <a:t>(elektrotehniķis)</a:t>
            </a:r>
          </a:p>
          <a:p>
            <a:pPr lvl="1" algn="just">
              <a:lnSpc>
                <a:spcPct val="90000"/>
              </a:lnSpc>
              <a:buFont typeface="Wingdings" panose="05000000000000000000" pitchFamily="2" charset="2"/>
              <a:buChar char="§"/>
              <a:defRPr/>
            </a:pPr>
            <a:r>
              <a:rPr lang="lv-LV" sz="1600" b="1" dirty="0">
                <a:latin typeface="Times New Roman" panose="02020603050405020304" pitchFamily="18" charset="0"/>
                <a:cs typeface="Times New Roman" panose="02020603050405020304" pitchFamily="18" charset="0"/>
              </a:rPr>
              <a:t>Daugavpils tehnikums </a:t>
            </a:r>
            <a:r>
              <a:rPr lang="lv-LV" sz="1600" dirty="0">
                <a:latin typeface="Times New Roman" panose="02020603050405020304" pitchFamily="18" charset="0"/>
                <a:cs typeface="Times New Roman" panose="02020603050405020304" pitchFamily="18" charset="0"/>
              </a:rPr>
              <a:t>(elektrotehniķis)</a:t>
            </a:r>
          </a:p>
          <a:p>
            <a:pPr lvl="1" algn="just">
              <a:lnSpc>
                <a:spcPct val="90000"/>
              </a:lnSpc>
              <a:buFont typeface="Wingdings" panose="05000000000000000000" pitchFamily="2" charset="2"/>
              <a:buChar char="§"/>
              <a:defRPr/>
            </a:pPr>
            <a:r>
              <a:rPr lang="lv-LV" sz="1600" b="1" dirty="0">
                <a:latin typeface="Times New Roman" panose="02020603050405020304" pitchFamily="18" charset="0"/>
                <a:cs typeface="Times New Roman" panose="02020603050405020304" pitchFamily="18" charset="0"/>
              </a:rPr>
              <a:t>Jelgavas Tehnikums </a:t>
            </a:r>
            <a:r>
              <a:rPr lang="lv-LV" sz="1600" dirty="0">
                <a:latin typeface="Times New Roman" panose="02020603050405020304" pitchFamily="18" charset="0"/>
                <a:cs typeface="Times New Roman" panose="02020603050405020304" pitchFamily="18" charset="0"/>
              </a:rPr>
              <a:t>(datorsistēmu tehniķis, apdares darbu strādnieks)</a:t>
            </a:r>
          </a:p>
          <a:p>
            <a:pPr algn="just">
              <a:lnSpc>
                <a:spcPct val="90000"/>
              </a:lnSpc>
              <a:buFont typeface="Wingdings" panose="05000000000000000000" pitchFamily="2" charset="2"/>
              <a:buChar char="§"/>
              <a:defRPr/>
            </a:pPr>
            <a:endParaRPr lang="lv-LV" sz="1600" dirty="0">
              <a:latin typeface="Times New Roman" panose="02020603050405020304" pitchFamily="18" charset="0"/>
              <a:cs typeface="Times New Roman" panose="02020603050405020304" pitchFamily="18" charset="0"/>
            </a:endParaRPr>
          </a:p>
          <a:p>
            <a:pPr marL="0" indent="0" algn="just">
              <a:lnSpc>
                <a:spcPct val="90000"/>
              </a:lnSpc>
              <a:buNone/>
              <a:defRPr/>
            </a:pPr>
            <a:endParaRPr lang="lv-LV" sz="1400" dirty="0">
              <a:latin typeface="Times New Roman" panose="02020603050405020304" pitchFamily="18" charset="0"/>
              <a:cs typeface="Times New Roman" panose="02020603050405020304" pitchFamily="18" charset="0"/>
            </a:endParaRPr>
          </a:p>
          <a:p>
            <a:pPr marL="0" indent="0" algn="just">
              <a:lnSpc>
                <a:spcPct val="90000"/>
              </a:lnSpc>
              <a:buNone/>
              <a:defRPr/>
            </a:pPr>
            <a:endParaRPr lang="lv-LV" sz="1400" dirty="0">
              <a:latin typeface="Times New Roman" panose="02020603050405020304" pitchFamily="18" charset="0"/>
              <a:cs typeface="Times New Roman" panose="02020603050405020304" pitchFamily="18" charset="0"/>
            </a:endParaRPr>
          </a:p>
          <a:p>
            <a:pPr marL="0" indent="0" algn="just">
              <a:lnSpc>
                <a:spcPct val="90000"/>
              </a:lnSpc>
              <a:buNone/>
              <a:defRPr/>
            </a:pPr>
            <a:endParaRPr lang="lv-LV" sz="1400" dirty="0">
              <a:latin typeface="Times New Roman" panose="02020603050405020304" pitchFamily="18" charset="0"/>
              <a:cs typeface="Times New Roman" panose="02020603050405020304" pitchFamily="18" charset="0"/>
            </a:endParaRPr>
          </a:p>
          <a:p>
            <a:pPr marL="0" indent="0" algn="just">
              <a:lnSpc>
                <a:spcPct val="90000"/>
              </a:lnSpc>
              <a:buNone/>
              <a:defRPr/>
            </a:pPr>
            <a:endParaRPr lang="lv-LV" sz="1400" dirty="0">
              <a:latin typeface="Times New Roman" panose="02020603050405020304" pitchFamily="18" charset="0"/>
              <a:cs typeface="Times New Roman" panose="02020603050405020304" pitchFamily="18" charset="0"/>
            </a:endParaRPr>
          </a:p>
          <a:p>
            <a:pPr marL="0" indent="0" algn="just">
              <a:lnSpc>
                <a:spcPct val="90000"/>
              </a:lnSpc>
              <a:buNone/>
              <a:defRPr/>
            </a:pPr>
            <a:endParaRPr lang="lv-LV" sz="1400" dirty="0">
              <a:latin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lv-LV" altLang="lv-LV" sz="2400" i="1" u="none" strike="noStrike" kern="1200" cap="none" spc="0" normalizeH="0" baseline="0" noProof="0" dirty="0">
              <a:ln>
                <a:noFill/>
              </a:ln>
              <a:effectLst/>
              <a:uLnTx/>
              <a:uFillTx/>
              <a:latin typeface="Arial" panose="020B0604020202020204" pitchFamily="34" charset="0"/>
              <a:ea typeface="MS PGothic" pitchFamily="34" charset="-128"/>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None/>
              <a:tabLst/>
              <a:defRPr/>
            </a:pPr>
            <a:endParaRPr kumimoji="0" lang="lv-LV"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3" name="Attēls 2">
            <a:extLst>
              <a:ext uri="{FF2B5EF4-FFF2-40B4-BE49-F238E27FC236}">
                <a16:creationId xmlns:a16="http://schemas.microsoft.com/office/drawing/2014/main" xmlns="" id="{9DD067BA-024B-4789-B3FF-5939C3AA6836}"/>
              </a:ext>
            </a:extLst>
          </p:cNvPr>
          <p:cNvPicPr>
            <a:picLocks noChangeAspect="1"/>
          </p:cNvPicPr>
          <p:nvPr/>
        </p:nvPicPr>
        <p:blipFill>
          <a:blip r:embed="rId2"/>
          <a:stretch>
            <a:fillRect/>
          </a:stretch>
        </p:blipFill>
        <p:spPr>
          <a:xfrm>
            <a:off x="2286000" y="181771"/>
            <a:ext cx="6304280" cy="1447257"/>
          </a:xfrm>
          <a:prstGeom prst="rect">
            <a:avLst/>
          </a:prstGeom>
        </p:spPr>
      </p:pic>
      <p:sp>
        <p:nvSpPr>
          <p:cNvPr id="8" name="Virsraksts 7">
            <a:extLst>
              <a:ext uri="{FF2B5EF4-FFF2-40B4-BE49-F238E27FC236}">
                <a16:creationId xmlns:a16="http://schemas.microsoft.com/office/drawing/2014/main" xmlns="" id="{5057A91F-BB29-41C5-BB28-A7DB6EFCD996}"/>
              </a:ext>
            </a:extLst>
          </p:cNvPr>
          <p:cNvSpPr>
            <a:spLocks noGrp="1"/>
          </p:cNvSpPr>
          <p:nvPr>
            <p:ph type="title"/>
          </p:nvPr>
        </p:nvSpPr>
        <p:spPr>
          <a:xfrm>
            <a:off x="2382520" y="1752600"/>
            <a:ext cx="6304280" cy="812800"/>
          </a:xfrm>
        </p:spPr>
        <p:txBody>
          <a:bodyPr>
            <a:normAutofit/>
          </a:bodyPr>
          <a:lstStyle/>
          <a:p>
            <a:r>
              <a:rPr lang="lv-LV" sz="1800" dirty="0"/>
              <a:t>ESF projekts „Atbalsts bezdarbnieku izglītībai” Nr.7.1.1.0/15/I/001</a:t>
            </a:r>
          </a:p>
        </p:txBody>
      </p:sp>
    </p:spTree>
    <p:extLst>
      <p:ext uri="{BB962C8B-B14F-4D97-AF65-F5344CB8AC3E}">
        <p14:creationId xmlns:p14="http://schemas.microsoft.com/office/powerpoint/2010/main" val="3212155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467600" y="6553200"/>
            <a:ext cx="1219200" cy="168275"/>
          </a:xfrm>
        </p:spPr>
        <p:txBody>
          <a:bodyPr/>
          <a:lstStyle/>
          <a:p>
            <a:r>
              <a:rPr lang="lv-LV" dirty="0">
                <a:solidFill>
                  <a:prstClr val="black">
                    <a:tint val="75000"/>
                  </a:prstClr>
                </a:solidFill>
              </a:rPr>
              <a:t>3</a:t>
            </a:r>
            <a:endParaRPr lang="en-US" dirty="0">
              <a:solidFill>
                <a:prstClr val="black">
                  <a:tint val="75000"/>
                </a:prstClr>
              </a:solidFill>
            </a:endParaRPr>
          </a:p>
        </p:txBody>
      </p:sp>
      <p:sp>
        <p:nvSpPr>
          <p:cNvPr id="6" name="Satura vietturis 2"/>
          <p:cNvSpPr txBox="1">
            <a:spLocks/>
          </p:cNvSpPr>
          <p:nvPr/>
        </p:nvSpPr>
        <p:spPr>
          <a:xfrm>
            <a:off x="228600" y="2438400"/>
            <a:ext cx="8610600" cy="4038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defRPr/>
            </a:pPr>
            <a:r>
              <a:rPr lang="lv-LV" sz="1600" b="1" dirty="0">
                <a:latin typeface="Times New Roman" panose="02020603050405020304" pitchFamily="18" charset="0"/>
                <a:cs typeface="Times New Roman" panose="02020603050405020304" pitchFamily="18" charset="0"/>
              </a:rPr>
              <a:t>Šobrīd </a:t>
            </a:r>
            <a:r>
              <a:rPr lang="lv-LV" sz="1600" dirty="0">
                <a:latin typeface="Times New Roman" panose="02020603050405020304" pitchFamily="18" charset="0"/>
                <a:cs typeface="Times New Roman" panose="02020603050405020304" pitchFamily="18" charset="0"/>
              </a:rPr>
              <a:t> (2021.gada augustā) bezdarbnieki apgūst kvalifikācijas profesionālajā tālākizglītībā ap 90 programmās. Šīs programmas pamatā īsteno mācību centri, piemēram:</a:t>
            </a:r>
          </a:p>
          <a:p>
            <a:pPr marL="0" indent="0" algn="just">
              <a:lnSpc>
                <a:spcPct val="90000"/>
              </a:lnSpc>
              <a:buNone/>
              <a:defRPr/>
            </a:pPr>
            <a:endParaRPr lang="lv-LV" sz="1600" dirty="0">
              <a:latin typeface="Times New Roman" panose="02020603050405020304" pitchFamily="18" charset="0"/>
              <a:cs typeface="Times New Roman" panose="02020603050405020304" pitchFamily="18" charset="0"/>
            </a:endParaRPr>
          </a:p>
          <a:p>
            <a:pPr marL="0" indent="0" algn="just">
              <a:lnSpc>
                <a:spcPct val="90000"/>
              </a:lnSpc>
              <a:buNone/>
              <a:defRPr/>
            </a:pPr>
            <a:endParaRPr lang="lv-LV" sz="1600" dirty="0">
              <a:latin typeface="Times New Roman" panose="02020603050405020304" pitchFamily="18" charset="0"/>
              <a:cs typeface="Times New Roman" panose="02020603050405020304" pitchFamily="18" charset="0"/>
            </a:endParaRPr>
          </a:p>
          <a:p>
            <a:pPr marL="0" indent="0" algn="just">
              <a:lnSpc>
                <a:spcPct val="90000"/>
              </a:lnSpc>
              <a:buNone/>
              <a:defRPr/>
            </a:pPr>
            <a:endParaRPr lang="lv-LV" sz="1600" dirty="0">
              <a:latin typeface="Times New Roman" panose="02020603050405020304" pitchFamily="18" charset="0"/>
              <a:cs typeface="Times New Roman" panose="02020603050405020304" pitchFamily="18" charset="0"/>
            </a:endParaRPr>
          </a:p>
          <a:p>
            <a:pPr marL="0" indent="0" algn="just">
              <a:lnSpc>
                <a:spcPct val="90000"/>
              </a:lnSpc>
              <a:buNone/>
              <a:defRPr/>
            </a:pPr>
            <a:endParaRPr lang="lv-LV" sz="1600" b="1" dirty="0">
              <a:latin typeface="Times New Roman" panose="02020603050405020304" pitchFamily="18" charset="0"/>
              <a:cs typeface="Times New Roman" panose="02020603050405020304" pitchFamily="18" charset="0"/>
            </a:endParaRPr>
          </a:p>
          <a:p>
            <a:pPr marL="0" indent="0" algn="just">
              <a:lnSpc>
                <a:spcPct val="90000"/>
              </a:lnSpc>
              <a:buNone/>
              <a:defRPr/>
            </a:pPr>
            <a:endParaRPr lang="lv-LV" sz="1600" b="1" dirty="0">
              <a:latin typeface="Times New Roman" panose="02020603050405020304" pitchFamily="18" charset="0"/>
              <a:cs typeface="Times New Roman" panose="02020603050405020304" pitchFamily="18" charset="0"/>
            </a:endParaRPr>
          </a:p>
          <a:p>
            <a:pPr marL="0" indent="0" algn="just">
              <a:lnSpc>
                <a:spcPct val="90000"/>
              </a:lnSpc>
              <a:buNone/>
              <a:defRPr/>
            </a:pPr>
            <a:endParaRPr lang="lv-LV" sz="1400" dirty="0">
              <a:latin typeface="Times New Roman" panose="02020603050405020304" pitchFamily="18" charset="0"/>
              <a:cs typeface="Times New Roman" panose="02020603050405020304" pitchFamily="18" charset="0"/>
            </a:endParaRPr>
          </a:p>
          <a:p>
            <a:pPr marL="0" indent="0" algn="just">
              <a:lnSpc>
                <a:spcPct val="90000"/>
              </a:lnSpc>
              <a:buNone/>
              <a:defRPr/>
            </a:pPr>
            <a:endParaRPr lang="lv-LV" sz="1400" dirty="0">
              <a:latin typeface="Times New Roman" panose="02020603050405020304" pitchFamily="18" charset="0"/>
              <a:cs typeface="Times New Roman" panose="02020603050405020304" pitchFamily="18" charset="0"/>
            </a:endParaRPr>
          </a:p>
          <a:p>
            <a:pPr marL="0" indent="0" algn="just">
              <a:lnSpc>
                <a:spcPct val="90000"/>
              </a:lnSpc>
              <a:buNone/>
              <a:defRPr/>
            </a:pPr>
            <a:endParaRPr lang="lv-LV" sz="1400" dirty="0">
              <a:latin typeface="Times New Roman" panose="02020603050405020304" pitchFamily="18" charset="0"/>
              <a:cs typeface="Times New Roman" panose="02020603050405020304" pitchFamily="18" charset="0"/>
            </a:endParaRPr>
          </a:p>
          <a:p>
            <a:pPr marL="0" indent="0" algn="just">
              <a:lnSpc>
                <a:spcPct val="90000"/>
              </a:lnSpc>
              <a:buNone/>
              <a:defRPr/>
            </a:pPr>
            <a:endParaRPr lang="lv-LV" sz="1400" dirty="0">
              <a:latin typeface="Times New Roman" panose="02020603050405020304" pitchFamily="18" charset="0"/>
              <a:cs typeface="Times New Roman" panose="02020603050405020304" pitchFamily="18" charset="0"/>
            </a:endParaRPr>
          </a:p>
          <a:p>
            <a:pPr marL="0" indent="0" algn="just">
              <a:lnSpc>
                <a:spcPct val="90000"/>
              </a:lnSpc>
              <a:buNone/>
              <a:defRPr/>
            </a:pPr>
            <a:endParaRPr lang="lv-LV" sz="1400" dirty="0">
              <a:latin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lv-LV" altLang="lv-LV" sz="2400" i="1" u="none" strike="noStrike" kern="1200" cap="none" spc="0" normalizeH="0" baseline="0" noProof="0" dirty="0">
              <a:ln>
                <a:noFill/>
              </a:ln>
              <a:effectLst/>
              <a:uLnTx/>
              <a:uFillTx/>
              <a:latin typeface="Arial" panose="020B0604020202020204" pitchFamily="34" charset="0"/>
              <a:ea typeface="MS PGothic" pitchFamily="34" charset="-128"/>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None/>
              <a:tabLst/>
              <a:defRPr/>
            </a:pPr>
            <a:endParaRPr kumimoji="0" lang="lv-LV"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None/>
              <a:tabLst/>
              <a:defRPr/>
            </a:pPr>
            <a:endParaRPr kumimoji="0" lang="lv-LV"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3" name="Attēls 2">
            <a:extLst>
              <a:ext uri="{FF2B5EF4-FFF2-40B4-BE49-F238E27FC236}">
                <a16:creationId xmlns:a16="http://schemas.microsoft.com/office/drawing/2014/main" xmlns="" id="{9DD067BA-024B-4789-B3FF-5939C3AA6836}"/>
              </a:ext>
            </a:extLst>
          </p:cNvPr>
          <p:cNvPicPr>
            <a:picLocks noChangeAspect="1"/>
          </p:cNvPicPr>
          <p:nvPr/>
        </p:nvPicPr>
        <p:blipFill>
          <a:blip r:embed="rId2"/>
          <a:stretch>
            <a:fillRect/>
          </a:stretch>
        </p:blipFill>
        <p:spPr>
          <a:xfrm>
            <a:off x="2286000" y="181771"/>
            <a:ext cx="6304280" cy="1447257"/>
          </a:xfrm>
          <a:prstGeom prst="rect">
            <a:avLst/>
          </a:prstGeom>
        </p:spPr>
      </p:pic>
      <p:sp>
        <p:nvSpPr>
          <p:cNvPr id="8" name="Virsraksts 7">
            <a:extLst>
              <a:ext uri="{FF2B5EF4-FFF2-40B4-BE49-F238E27FC236}">
                <a16:creationId xmlns:a16="http://schemas.microsoft.com/office/drawing/2014/main" xmlns="" id="{5057A91F-BB29-41C5-BB28-A7DB6EFCD996}"/>
              </a:ext>
            </a:extLst>
          </p:cNvPr>
          <p:cNvSpPr>
            <a:spLocks noGrp="1"/>
          </p:cNvSpPr>
          <p:nvPr>
            <p:ph type="title"/>
          </p:nvPr>
        </p:nvSpPr>
        <p:spPr>
          <a:xfrm>
            <a:off x="2382520" y="1752600"/>
            <a:ext cx="6304280" cy="533401"/>
          </a:xfrm>
        </p:spPr>
        <p:txBody>
          <a:bodyPr>
            <a:normAutofit/>
          </a:bodyPr>
          <a:lstStyle/>
          <a:p>
            <a:r>
              <a:rPr lang="lv-LV" sz="1800" dirty="0"/>
              <a:t>ESF projekts „Atbalsts bezdarbnieku izglītībai” Nr.7.1.1.0/15/I/001</a:t>
            </a:r>
          </a:p>
        </p:txBody>
      </p:sp>
      <p:graphicFrame>
        <p:nvGraphicFramePr>
          <p:cNvPr id="9" name="Tabula 8">
            <a:extLst>
              <a:ext uri="{FF2B5EF4-FFF2-40B4-BE49-F238E27FC236}">
                <a16:creationId xmlns:a16="http://schemas.microsoft.com/office/drawing/2014/main" xmlns="" id="{DE06A241-FD3C-4AFB-A4EB-81491D967621}"/>
              </a:ext>
            </a:extLst>
          </p:cNvPr>
          <p:cNvGraphicFramePr>
            <a:graphicFrameLocks noGrp="1"/>
          </p:cNvGraphicFramePr>
          <p:nvPr>
            <p:extLst>
              <p:ext uri="{D42A27DB-BD31-4B8C-83A1-F6EECF244321}">
                <p14:modId xmlns:p14="http://schemas.microsoft.com/office/powerpoint/2010/main" val="1172243587"/>
              </p:ext>
            </p:extLst>
          </p:nvPr>
        </p:nvGraphicFramePr>
        <p:xfrm>
          <a:off x="533400" y="2971801"/>
          <a:ext cx="8056880" cy="3352800"/>
        </p:xfrm>
        <a:graphic>
          <a:graphicData uri="http://schemas.openxmlformats.org/drawingml/2006/table">
            <a:tbl>
              <a:tblPr firstRow="1" firstCol="1" bandRow="1">
                <a:tableStyleId>{5C22544A-7EE6-4342-B048-85BDC9FD1C3A}</a:tableStyleId>
              </a:tblPr>
              <a:tblGrid>
                <a:gridCol w="2874699">
                  <a:extLst>
                    <a:ext uri="{9D8B030D-6E8A-4147-A177-3AD203B41FA5}">
                      <a16:colId xmlns:a16="http://schemas.microsoft.com/office/drawing/2014/main" xmlns="" val="2296929145"/>
                    </a:ext>
                  </a:extLst>
                </a:gridCol>
                <a:gridCol w="2745290">
                  <a:extLst>
                    <a:ext uri="{9D8B030D-6E8A-4147-A177-3AD203B41FA5}">
                      <a16:colId xmlns:a16="http://schemas.microsoft.com/office/drawing/2014/main" xmlns="" val="2888087500"/>
                    </a:ext>
                  </a:extLst>
                </a:gridCol>
                <a:gridCol w="2436891">
                  <a:extLst>
                    <a:ext uri="{9D8B030D-6E8A-4147-A177-3AD203B41FA5}">
                      <a16:colId xmlns:a16="http://schemas.microsoft.com/office/drawing/2014/main" xmlns="" val="2185432289"/>
                    </a:ext>
                  </a:extLst>
                </a:gridCol>
              </a:tblGrid>
              <a:tr h="482684">
                <a:tc>
                  <a:txBody>
                    <a:bodyPr/>
                    <a:lstStyle/>
                    <a:p>
                      <a:pPr algn="ctr">
                        <a:lnSpc>
                          <a:spcPct val="107000"/>
                        </a:lnSpc>
                        <a:spcAft>
                          <a:spcPts val="800"/>
                        </a:spcAft>
                      </a:pPr>
                      <a:r>
                        <a:rPr lang="lv-LV" sz="1000">
                          <a:effectLst/>
                        </a:rPr>
                        <a:t>Izgl. iest. nosaukums</a:t>
                      </a:r>
                      <a:endParaRPr lang="lv-LV"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000">
                          <a:effectLst/>
                        </a:rPr>
                        <a:t>Īstenošanas vieta (adrese)</a:t>
                      </a:r>
                      <a:endParaRPr lang="lv-LV"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000">
                          <a:effectLst/>
                        </a:rPr>
                        <a:t>Nosaukums (kvalifikācija)</a:t>
                      </a:r>
                      <a:endParaRPr lang="lv-LV"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4145683466"/>
                  </a:ext>
                </a:extLst>
              </a:tr>
              <a:tr h="321790">
                <a:tc>
                  <a:txBody>
                    <a:bodyPr/>
                    <a:lstStyle/>
                    <a:p>
                      <a:pPr algn="ctr">
                        <a:lnSpc>
                          <a:spcPct val="107000"/>
                        </a:lnSpc>
                        <a:spcAft>
                          <a:spcPts val="800"/>
                        </a:spcAft>
                      </a:pPr>
                      <a:r>
                        <a:rPr lang="lv-LV" sz="1000">
                          <a:effectLst/>
                        </a:rPr>
                        <a:t>Sabiedrība ar ierobežotu atbildību "BUTS"</a:t>
                      </a:r>
                      <a:endParaRPr lang="lv-LV"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000">
                          <a:effectLst/>
                        </a:rPr>
                        <a:t>Lāčplēša iela 125, Rīga</a:t>
                      </a:r>
                      <a:endParaRPr lang="lv-LV"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r>
                        <a:rPr lang="lv-LV" sz="1000">
                          <a:effectLst/>
                        </a:rPr>
                        <a:t>Datorsistēmu tehniķis</a:t>
                      </a:r>
                      <a:endParaRPr lang="lv-LV"/>
                    </a:p>
                  </a:txBody>
                  <a:tcPr marL="68580" marR="68580" marT="0" marB="0" anchor="ctr"/>
                </a:tc>
                <a:extLst>
                  <a:ext uri="{0D108BD9-81ED-4DB2-BD59-A6C34878D82A}">
                    <a16:rowId xmlns:a16="http://schemas.microsoft.com/office/drawing/2014/main" xmlns="" val="3383093798"/>
                  </a:ext>
                </a:extLst>
              </a:tr>
              <a:tr h="321790">
                <a:tc>
                  <a:txBody>
                    <a:bodyPr/>
                    <a:lstStyle/>
                    <a:p>
                      <a:pPr algn="ctr">
                        <a:lnSpc>
                          <a:spcPct val="107000"/>
                        </a:lnSpc>
                        <a:spcAft>
                          <a:spcPts val="800"/>
                        </a:spcAft>
                      </a:pPr>
                      <a:r>
                        <a:rPr lang="lv-LV" sz="1000">
                          <a:effectLst/>
                        </a:rPr>
                        <a:t>Sabiedrība ar ierobežotu atbildību "DRMC"</a:t>
                      </a:r>
                      <a:endParaRPr lang="lv-LV"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000" dirty="0">
                          <a:effectLst/>
                        </a:rPr>
                        <a:t>Rīga, Lāčplēša iela 87</a:t>
                      </a:r>
                      <a:endParaRPr lang="lv-LV"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r>
                        <a:rPr lang="lv-LV" sz="1000">
                          <a:effectLst/>
                        </a:rPr>
                        <a:t>Datorsistēmu tehniķis</a:t>
                      </a:r>
                      <a:endParaRPr lang="lv-LV"/>
                    </a:p>
                  </a:txBody>
                  <a:tcPr marL="68580" marR="68580" marT="0" marB="0" anchor="ctr"/>
                </a:tc>
                <a:extLst>
                  <a:ext uri="{0D108BD9-81ED-4DB2-BD59-A6C34878D82A}">
                    <a16:rowId xmlns:a16="http://schemas.microsoft.com/office/drawing/2014/main" xmlns="" val="2593571490"/>
                  </a:ext>
                </a:extLst>
              </a:tr>
              <a:tr h="321790">
                <a:tc>
                  <a:txBody>
                    <a:bodyPr/>
                    <a:lstStyle/>
                    <a:p>
                      <a:pPr algn="ctr">
                        <a:lnSpc>
                          <a:spcPct val="107000"/>
                        </a:lnSpc>
                        <a:spcAft>
                          <a:spcPts val="800"/>
                        </a:spcAft>
                      </a:pPr>
                      <a:r>
                        <a:rPr lang="lv-LV" sz="1000" dirty="0">
                          <a:effectLst/>
                        </a:rPr>
                        <a:t>Sabiedrība ar ierobežotu atbildību "Dialogs AB"</a:t>
                      </a:r>
                      <a:endParaRPr lang="lv-LV"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000">
                          <a:effectLst/>
                        </a:rPr>
                        <a:t>Rīga, Akadēmijas laukums 1</a:t>
                      </a:r>
                      <a:endParaRPr lang="lv-LV"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r>
                        <a:rPr lang="lv-LV" sz="1000">
                          <a:effectLst/>
                        </a:rPr>
                        <a:t>Loģistikas darbinieks</a:t>
                      </a:r>
                      <a:endParaRPr lang="lv-LV"/>
                    </a:p>
                  </a:txBody>
                  <a:tcPr marL="68580" marR="68580" marT="0" marB="0" anchor="ctr"/>
                </a:tc>
                <a:extLst>
                  <a:ext uri="{0D108BD9-81ED-4DB2-BD59-A6C34878D82A}">
                    <a16:rowId xmlns:a16="http://schemas.microsoft.com/office/drawing/2014/main" xmlns="" val="1957537671"/>
                  </a:ext>
                </a:extLst>
              </a:tr>
              <a:tr h="321790">
                <a:tc>
                  <a:txBody>
                    <a:bodyPr/>
                    <a:lstStyle/>
                    <a:p>
                      <a:pPr algn="ctr">
                        <a:lnSpc>
                          <a:spcPct val="107000"/>
                        </a:lnSpc>
                        <a:spcAft>
                          <a:spcPts val="800"/>
                        </a:spcAft>
                      </a:pPr>
                      <a:r>
                        <a:rPr lang="lv-LV" sz="1000">
                          <a:effectLst/>
                        </a:rPr>
                        <a:t>Sabiedrība ar ierobežotu atbildību "BUTS"</a:t>
                      </a:r>
                      <a:endParaRPr lang="lv-LV"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000">
                          <a:effectLst/>
                        </a:rPr>
                        <a:t>Rīga, Lāčplēša iela 125</a:t>
                      </a:r>
                      <a:endParaRPr lang="lv-LV"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r>
                        <a:rPr lang="lv-LV" sz="1000">
                          <a:effectLst/>
                        </a:rPr>
                        <a:t>Loģistikas darbinieks</a:t>
                      </a:r>
                      <a:endParaRPr lang="lv-LV"/>
                    </a:p>
                  </a:txBody>
                  <a:tcPr marL="68580" marR="68580" marT="0" marB="0" anchor="ctr"/>
                </a:tc>
                <a:extLst>
                  <a:ext uri="{0D108BD9-81ED-4DB2-BD59-A6C34878D82A}">
                    <a16:rowId xmlns:a16="http://schemas.microsoft.com/office/drawing/2014/main" xmlns="" val="1718991742"/>
                  </a:ext>
                </a:extLst>
              </a:tr>
              <a:tr h="321790">
                <a:tc>
                  <a:txBody>
                    <a:bodyPr/>
                    <a:lstStyle/>
                    <a:p>
                      <a:pPr algn="ctr">
                        <a:lnSpc>
                          <a:spcPct val="107000"/>
                        </a:lnSpc>
                        <a:spcAft>
                          <a:spcPts val="800"/>
                        </a:spcAft>
                      </a:pPr>
                      <a:r>
                        <a:rPr lang="lv-LV" sz="1000">
                          <a:effectLst/>
                        </a:rPr>
                        <a:t>Sabiedrība ar ierobežotu atbildību "BUTS"</a:t>
                      </a:r>
                      <a:endParaRPr lang="lv-LV"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000">
                          <a:effectLst/>
                        </a:rPr>
                        <a:t>Varšavas iela 24, Daugavpils</a:t>
                      </a:r>
                      <a:endParaRPr lang="lv-LV"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r>
                        <a:rPr lang="lv-LV" sz="1000">
                          <a:effectLst/>
                        </a:rPr>
                        <a:t>Pavāra palīgs</a:t>
                      </a:r>
                      <a:endParaRPr lang="lv-LV"/>
                    </a:p>
                  </a:txBody>
                  <a:tcPr marL="68580" marR="68580" marT="0" marB="0" anchor="ctr"/>
                </a:tc>
                <a:extLst>
                  <a:ext uri="{0D108BD9-81ED-4DB2-BD59-A6C34878D82A}">
                    <a16:rowId xmlns:a16="http://schemas.microsoft.com/office/drawing/2014/main" xmlns="" val="2014586433"/>
                  </a:ext>
                </a:extLst>
              </a:tr>
              <a:tr h="321790">
                <a:tc>
                  <a:txBody>
                    <a:bodyPr/>
                    <a:lstStyle/>
                    <a:p>
                      <a:pPr algn="ctr">
                        <a:lnSpc>
                          <a:spcPct val="107000"/>
                        </a:lnSpc>
                        <a:spcAft>
                          <a:spcPts val="800"/>
                        </a:spcAft>
                      </a:pPr>
                      <a:r>
                        <a:rPr lang="lv-LV" sz="1000">
                          <a:effectLst/>
                        </a:rPr>
                        <a:t>FIBRA, SIA</a:t>
                      </a:r>
                      <a:endParaRPr lang="lv-LV"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000" dirty="0">
                          <a:effectLst/>
                        </a:rPr>
                        <a:t>Dzelzceļu iela 3, Daugavpils</a:t>
                      </a:r>
                      <a:endParaRPr lang="lv-LV"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r>
                        <a:rPr lang="lv-LV" sz="1000">
                          <a:effectLst/>
                        </a:rPr>
                        <a:t>Pavāra palīgs</a:t>
                      </a:r>
                      <a:endParaRPr lang="lv-LV"/>
                    </a:p>
                  </a:txBody>
                  <a:tcPr marL="68580" marR="68580" marT="0" marB="0" anchor="ctr"/>
                </a:tc>
                <a:extLst>
                  <a:ext uri="{0D108BD9-81ED-4DB2-BD59-A6C34878D82A}">
                    <a16:rowId xmlns:a16="http://schemas.microsoft.com/office/drawing/2014/main" xmlns="" val="1656832620"/>
                  </a:ext>
                </a:extLst>
              </a:tr>
              <a:tr h="469688">
                <a:tc>
                  <a:txBody>
                    <a:bodyPr/>
                    <a:lstStyle/>
                    <a:p>
                      <a:pPr algn="ctr">
                        <a:lnSpc>
                          <a:spcPct val="107000"/>
                        </a:lnSpc>
                        <a:spcAft>
                          <a:spcPts val="800"/>
                        </a:spcAft>
                      </a:pPr>
                      <a:r>
                        <a:rPr lang="lv-LV" sz="1000">
                          <a:effectLst/>
                        </a:rPr>
                        <a:t>FIBRA, SIA</a:t>
                      </a:r>
                      <a:endParaRPr lang="lv-LV"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000" dirty="0">
                          <a:effectLst/>
                        </a:rPr>
                        <a:t>Dzelzceļu iela 3, Daugavpils</a:t>
                      </a:r>
                      <a:endParaRPr lang="lv-LV"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r>
                        <a:rPr lang="lv-LV" sz="1000">
                          <a:effectLst/>
                        </a:rPr>
                        <a:t>Lokmetinātājs metināš. ar mehan.iek.akt. gāzes vidē (MAG)</a:t>
                      </a:r>
                      <a:endParaRPr lang="lv-LV"/>
                    </a:p>
                  </a:txBody>
                  <a:tcPr marL="68580" marR="68580" marT="0" marB="0" anchor="ctr"/>
                </a:tc>
                <a:extLst>
                  <a:ext uri="{0D108BD9-81ED-4DB2-BD59-A6C34878D82A}">
                    <a16:rowId xmlns:a16="http://schemas.microsoft.com/office/drawing/2014/main" xmlns="" val="42938039"/>
                  </a:ext>
                </a:extLst>
              </a:tr>
              <a:tr h="469688">
                <a:tc>
                  <a:txBody>
                    <a:bodyPr/>
                    <a:lstStyle/>
                    <a:p>
                      <a:pPr algn="ctr">
                        <a:lnSpc>
                          <a:spcPct val="107000"/>
                        </a:lnSpc>
                        <a:spcAft>
                          <a:spcPts val="800"/>
                        </a:spcAft>
                      </a:pPr>
                      <a:r>
                        <a:rPr lang="lv-LV" sz="1000" dirty="0">
                          <a:effectLst/>
                        </a:rPr>
                        <a:t>Sabiedrība ar ierobežotu atbildību "Mācību centrs plus"</a:t>
                      </a:r>
                      <a:endParaRPr lang="lv-LV"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000" dirty="0">
                          <a:effectLst/>
                        </a:rPr>
                        <a:t>18. novembra iela 37A, Daugavpils</a:t>
                      </a:r>
                      <a:endParaRPr lang="lv-LV"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r>
                        <a:rPr lang="lv-LV" sz="1000" dirty="0" err="1">
                          <a:effectLst/>
                        </a:rPr>
                        <a:t>Lokmetinātājs</a:t>
                      </a:r>
                      <a:r>
                        <a:rPr lang="lv-LV" sz="1000" dirty="0">
                          <a:effectLst/>
                        </a:rPr>
                        <a:t> </a:t>
                      </a:r>
                      <a:r>
                        <a:rPr lang="lv-LV" sz="1000" dirty="0" err="1">
                          <a:effectLst/>
                        </a:rPr>
                        <a:t>metināš</a:t>
                      </a:r>
                      <a:r>
                        <a:rPr lang="lv-LV" sz="1000" dirty="0">
                          <a:effectLst/>
                        </a:rPr>
                        <a:t>. ar </a:t>
                      </a:r>
                      <a:r>
                        <a:rPr lang="lv-LV" sz="1000" dirty="0" err="1">
                          <a:effectLst/>
                        </a:rPr>
                        <a:t>mehan</a:t>
                      </a:r>
                      <a:r>
                        <a:rPr lang="lv-LV" sz="1000" dirty="0">
                          <a:effectLst/>
                        </a:rPr>
                        <a:t>. </a:t>
                      </a:r>
                      <a:r>
                        <a:rPr lang="lv-LV" sz="1000" dirty="0" err="1">
                          <a:effectLst/>
                        </a:rPr>
                        <a:t>iek</a:t>
                      </a:r>
                      <a:r>
                        <a:rPr lang="lv-LV" sz="1000" dirty="0">
                          <a:effectLst/>
                        </a:rPr>
                        <a:t>. akt. gāzes vidē (MAG)</a:t>
                      </a:r>
                      <a:endParaRPr lang="lv-LV" dirty="0"/>
                    </a:p>
                  </a:txBody>
                  <a:tcPr marL="68580" marR="68580" marT="0" marB="0" anchor="ctr"/>
                </a:tc>
                <a:extLst>
                  <a:ext uri="{0D108BD9-81ED-4DB2-BD59-A6C34878D82A}">
                    <a16:rowId xmlns:a16="http://schemas.microsoft.com/office/drawing/2014/main" xmlns="" val="496485841"/>
                  </a:ext>
                </a:extLst>
              </a:tr>
            </a:tbl>
          </a:graphicData>
        </a:graphic>
      </p:graphicFrame>
    </p:spTree>
    <p:extLst>
      <p:ext uri="{BB962C8B-B14F-4D97-AF65-F5344CB8AC3E}">
        <p14:creationId xmlns:p14="http://schemas.microsoft.com/office/powerpoint/2010/main" val="3405884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2408490"/>
            <a:ext cx="8305800" cy="3382710"/>
          </a:xfrm>
        </p:spPr>
        <p:txBody>
          <a:bodyPr>
            <a:normAutofit fontScale="70000" lnSpcReduction="20000"/>
          </a:bodyPr>
          <a:lstStyle/>
          <a:p>
            <a:pPr marL="0" indent="0" algn="ctr">
              <a:lnSpc>
                <a:spcPct val="80000"/>
              </a:lnSpc>
              <a:buNone/>
            </a:pPr>
            <a:endParaRPr lang="lv-LV" altLang="lv-LV" sz="2000" b="1" dirty="0">
              <a:latin typeface="Arial" charset="0"/>
              <a:ea typeface="MS PGothic" pitchFamily="34" charset="-128"/>
            </a:endParaRPr>
          </a:p>
          <a:p>
            <a:pPr marL="0" indent="0" algn="ctr">
              <a:lnSpc>
                <a:spcPct val="160000"/>
              </a:lnSpc>
              <a:buNone/>
            </a:pPr>
            <a:r>
              <a:rPr lang="lv-LV" altLang="lv-LV" sz="2600" dirty="0">
                <a:solidFill>
                  <a:srgbClr val="7030A0"/>
                </a:solidFill>
                <a:latin typeface="Arial" panose="020B0604020202020204" pitchFamily="34" charset="0"/>
                <a:ea typeface="MS PGothic" pitchFamily="34" charset="-128"/>
                <a:cs typeface="Arial" panose="020B0604020202020204" pitchFamily="34" charset="0"/>
              </a:rPr>
              <a:t>Aicinām valsts un pašvaldību profesionālās izglītības iestādes </a:t>
            </a:r>
            <a:r>
              <a:rPr lang="lv-LV" altLang="lv-LV" sz="2600" b="1" dirty="0">
                <a:solidFill>
                  <a:srgbClr val="7030A0"/>
                </a:solidFill>
                <a:latin typeface="Arial" panose="020B0604020202020204" pitchFamily="34" charset="0"/>
                <a:ea typeface="MS PGothic" pitchFamily="34" charset="-128"/>
                <a:cs typeface="Arial" panose="020B0604020202020204" pitchFamily="34" charset="0"/>
              </a:rPr>
              <a:t>aktīvi iesaistīties bezdarbnieku apmācībā,</a:t>
            </a:r>
            <a:r>
              <a:rPr lang="lv-LV" altLang="lv-LV" sz="2600" dirty="0">
                <a:solidFill>
                  <a:srgbClr val="7030A0"/>
                </a:solidFill>
                <a:latin typeface="Arial" panose="020B0604020202020204" pitchFamily="34" charset="0"/>
                <a:ea typeface="MS PGothic" pitchFamily="34" charset="-128"/>
                <a:cs typeface="Arial" panose="020B0604020202020204" pitchFamily="34" charset="0"/>
              </a:rPr>
              <a:t> tādējādi nodrošinot kvalitatīvu apmācību, kurā tiek pilnā mērā efektīvi izmantoti ES finanšu ieguldījumi!</a:t>
            </a:r>
          </a:p>
          <a:p>
            <a:pPr marL="0" indent="0" algn="ctr">
              <a:lnSpc>
                <a:spcPct val="80000"/>
              </a:lnSpc>
              <a:buNone/>
            </a:pPr>
            <a:endParaRPr lang="lv-LV" altLang="lv-LV" sz="1400" dirty="0">
              <a:latin typeface="Arial" charset="0"/>
              <a:ea typeface="MS PGothic" pitchFamily="34" charset="-128"/>
            </a:endParaRPr>
          </a:p>
          <a:p>
            <a:pPr marL="0" indent="0" algn="ctr">
              <a:lnSpc>
                <a:spcPct val="80000"/>
              </a:lnSpc>
              <a:buNone/>
            </a:pPr>
            <a:endParaRPr lang="lv-LV" altLang="lv-LV" sz="1400" dirty="0">
              <a:latin typeface="Arial" charset="0"/>
              <a:ea typeface="MS PGothic" pitchFamily="34" charset="-128"/>
            </a:endParaRPr>
          </a:p>
          <a:p>
            <a:pPr marL="0" indent="0" algn="ctr">
              <a:lnSpc>
                <a:spcPct val="80000"/>
              </a:lnSpc>
              <a:buNone/>
            </a:pPr>
            <a:endParaRPr lang="lv-LV" altLang="lv-LV" sz="1400" dirty="0">
              <a:latin typeface="Arial" charset="0"/>
              <a:ea typeface="MS PGothic" pitchFamily="34" charset="-128"/>
            </a:endParaRPr>
          </a:p>
          <a:p>
            <a:pPr marL="0" indent="0">
              <a:lnSpc>
                <a:spcPct val="80000"/>
              </a:lnSpc>
              <a:buNone/>
            </a:pPr>
            <a:r>
              <a:rPr lang="lv-LV" altLang="lv-LV" sz="2600" dirty="0">
                <a:solidFill>
                  <a:srgbClr val="7030A0"/>
                </a:solidFill>
                <a:latin typeface="Arial" charset="0"/>
                <a:ea typeface="MS PGothic" pitchFamily="34" charset="-128"/>
              </a:rPr>
              <a:t>Paldies par uzmanību!</a:t>
            </a:r>
          </a:p>
          <a:p>
            <a:pPr marL="0" indent="0" algn="ctr">
              <a:lnSpc>
                <a:spcPct val="80000"/>
              </a:lnSpc>
              <a:buNone/>
            </a:pPr>
            <a:endParaRPr lang="lv-LV" altLang="lv-LV" sz="1400" dirty="0">
              <a:latin typeface="Arial" charset="0"/>
              <a:ea typeface="MS PGothic" pitchFamily="34" charset="-128"/>
            </a:endParaRPr>
          </a:p>
          <a:p>
            <a:pPr marL="0" indent="0" algn="ctr">
              <a:lnSpc>
                <a:spcPct val="80000"/>
              </a:lnSpc>
              <a:buNone/>
            </a:pPr>
            <a:endParaRPr lang="lv-LV" altLang="lv-LV" sz="1400" dirty="0">
              <a:latin typeface="Arial" charset="0"/>
              <a:ea typeface="MS PGothic" pitchFamily="34" charset="-128"/>
            </a:endParaRPr>
          </a:p>
          <a:p>
            <a:pPr marL="0" indent="0" algn="ctr">
              <a:lnSpc>
                <a:spcPct val="80000"/>
              </a:lnSpc>
              <a:buNone/>
            </a:pPr>
            <a:endParaRPr lang="lv-LV" altLang="lv-LV" sz="1400" dirty="0">
              <a:latin typeface="Arial" charset="0"/>
              <a:ea typeface="MS PGothic" pitchFamily="34" charset="-128"/>
            </a:endParaRPr>
          </a:p>
          <a:p>
            <a:pPr marL="0" indent="0" algn="ctr">
              <a:lnSpc>
                <a:spcPct val="80000"/>
              </a:lnSpc>
              <a:buNone/>
            </a:pPr>
            <a:endParaRPr lang="lv-LV" altLang="lv-LV" sz="1400" dirty="0">
              <a:latin typeface="Arial" charset="0"/>
              <a:ea typeface="MS PGothic" pitchFamily="34" charset="-128"/>
            </a:endParaRPr>
          </a:p>
          <a:p>
            <a:pPr marL="0" indent="0" algn="ctr">
              <a:lnSpc>
                <a:spcPct val="80000"/>
              </a:lnSpc>
              <a:buNone/>
            </a:pPr>
            <a:endParaRPr lang="lv-LV" altLang="lv-LV" sz="1400" dirty="0">
              <a:latin typeface="Arial" charset="0"/>
              <a:ea typeface="MS PGothic" pitchFamily="34" charset="-128"/>
            </a:endParaRPr>
          </a:p>
          <a:p>
            <a:pPr marL="0" indent="0" algn="ctr">
              <a:lnSpc>
                <a:spcPct val="80000"/>
              </a:lnSpc>
              <a:buNone/>
            </a:pPr>
            <a:endParaRPr lang="lv-LV" altLang="lv-LV" sz="1400" dirty="0">
              <a:latin typeface="Arial" charset="0"/>
              <a:ea typeface="MS PGothic" pitchFamily="34" charset="-128"/>
            </a:endParaRPr>
          </a:p>
          <a:p>
            <a:pPr marL="0" indent="0">
              <a:lnSpc>
                <a:spcPct val="80000"/>
              </a:lnSpc>
              <a:buNone/>
            </a:pPr>
            <a:endParaRPr lang="lv-LV" altLang="lv-LV" sz="1400" dirty="0">
              <a:latin typeface="Arial" charset="0"/>
              <a:ea typeface="MS PGothic" pitchFamily="34" charset="-128"/>
            </a:endParaRPr>
          </a:p>
          <a:p>
            <a:pPr marL="0" indent="0">
              <a:lnSpc>
                <a:spcPct val="80000"/>
              </a:lnSpc>
              <a:buNone/>
            </a:pPr>
            <a:r>
              <a:rPr lang="lv-LV" altLang="lv-LV" sz="1400" dirty="0">
                <a:latin typeface="Arial" charset="0"/>
                <a:ea typeface="MS PGothic" pitchFamily="34" charset="-128"/>
              </a:rPr>
              <a:t>Dzintra Kalniņa tālr.  28614974</a:t>
            </a:r>
          </a:p>
          <a:p>
            <a:pPr marL="0" indent="0">
              <a:lnSpc>
                <a:spcPct val="80000"/>
              </a:lnSpc>
              <a:buNone/>
            </a:pPr>
            <a:r>
              <a:rPr lang="lv-LV" altLang="lv-LV" sz="1400" dirty="0">
                <a:latin typeface="Arial" charset="0"/>
                <a:ea typeface="MS PGothic" pitchFamily="34" charset="-128"/>
              </a:rPr>
              <a:t> e-pasts: </a:t>
            </a:r>
            <a:r>
              <a:rPr lang="lv-LV" altLang="lv-LV" sz="1400" dirty="0" err="1">
                <a:latin typeface="Arial" charset="0"/>
                <a:ea typeface="MS PGothic" pitchFamily="34" charset="-128"/>
              </a:rPr>
              <a:t>dzintra.kalnina@ikvd.gov.lv</a:t>
            </a:r>
            <a:endParaRPr lang="lv-LV" altLang="lv-LV" sz="1400" dirty="0">
              <a:latin typeface="Arial" charset="0"/>
              <a:ea typeface="MS PGothic" pitchFamily="34" charset="-128"/>
            </a:endParaRPr>
          </a:p>
          <a:p>
            <a:endParaRPr lang="lv-LV" dirty="0"/>
          </a:p>
        </p:txBody>
      </p:sp>
      <p:pic>
        <p:nvPicPr>
          <p:cNvPr id="5" name="Picture 4"/>
          <p:cNvPicPr>
            <a:picLocks noChangeAspect="1"/>
          </p:cNvPicPr>
          <p:nvPr/>
        </p:nvPicPr>
        <p:blipFill>
          <a:blip r:embed="rId3"/>
          <a:stretch>
            <a:fillRect/>
          </a:stretch>
        </p:blipFill>
        <p:spPr>
          <a:xfrm>
            <a:off x="5791200" y="4127129"/>
            <a:ext cx="2200275" cy="2076450"/>
          </a:xfrm>
          <a:prstGeom prst="rect">
            <a:avLst/>
          </a:prstGeom>
        </p:spPr>
      </p:pic>
      <p:pic>
        <p:nvPicPr>
          <p:cNvPr id="2" name="Attēls 1">
            <a:extLst>
              <a:ext uri="{FF2B5EF4-FFF2-40B4-BE49-F238E27FC236}">
                <a16:creationId xmlns:a16="http://schemas.microsoft.com/office/drawing/2014/main" xmlns="" id="{D752FA1A-ED27-4E69-8B3B-4A135EB24704}"/>
              </a:ext>
            </a:extLst>
          </p:cNvPr>
          <p:cNvPicPr>
            <a:picLocks noChangeAspect="1"/>
          </p:cNvPicPr>
          <p:nvPr/>
        </p:nvPicPr>
        <p:blipFill>
          <a:blip r:embed="rId4"/>
          <a:stretch>
            <a:fillRect/>
          </a:stretch>
        </p:blipFill>
        <p:spPr>
          <a:xfrm>
            <a:off x="1905000" y="457201"/>
            <a:ext cx="6248400" cy="1066800"/>
          </a:xfrm>
          <a:prstGeom prst="rect">
            <a:avLst/>
          </a:prstGeom>
        </p:spPr>
      </p:pic>
      <p:pic>
        <p:nvPicPr>
          <p:cNvPr id="7" name="Attēls 6">
            <a:extLst>
              <a:ext uri="{FF2B5EF4-FFF2-40B4-BE49-F238E27FC236}">
                <a16:creationId xmlns:a16="http://schemas.microsoft.com/office/drawing/2014/main" xmlns="" id="{CE3F30DB-5A8E-41DD-A936-5285F7F0CDAD}"/>
              </a:ext>
            </a:extLst>
          </p:cNvPr>
          <p:cNvPicPr>
            <a:picLocks noChangeAspect="1"/>
          </p:cNvPicPr>
          <p:nvPr/>
        </p:nvPicPr>
        <p:blipFill>
          <a:blip r:embed="rId5"/>
          <a:stretch>
            <a:fillRect/>
          </a:stretch>
        </p:blipFill>
        <p:spPr>
          <a:xfrm>
            <a:off x="2666999" y="1692646"/>
            <a:ext cx="5562601" cy="547199"/>
          </a:xfrm>
          <a:prstGeom prst="rect">
            <a:avLst/>
          </a:prstGeom>
        </p:spPr>
      </p:pic>
    </p:spTree>
    <p:extLst>
      <p:ext uri="{BB962C8B-B14F-4D97-AF65-F5344CB8AC3E}">
        <p14:creationId xmlns:p14="http://schemas.microsoft.com/office/powerpoint/2010/main" val="30764661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3809</TotalTime>
  <Words>790</Words>
  <Application>Microsoft Office PowerPoint</Application>
  <PresentationFormat>On-screen Show (4:3)</PresentationFormat>
  <Paragraphs>135</Paragraphs>
  <Slides>8</Slides>
  <Notes>2</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Office Theme</vt:lpstr>
      <vt:lpstr>3_Office Theme</vt:lpstr>
      <vt:lpstr>PowerPoint Presentation</vt:lpstr>
      <vt:lpstr>Sadarbības līguma starp NVA un IKVD ietvaros  ESF projekts   „Atbalsts bezdarbnieku izglītībai” Nr.7.1.1.0/15/I/001  </vt:lpstr>
      <vt:lpstr>ESF projekts „Atbalsts bezdarbnieku izglītībai” Nr.7.1.1.0/15/I/001</vt:lpstr>
      <vt:lpstr>ESF projekts „Atbalsts bezdarbnieku izglītībai” Nr.7.1.1.0/15/I/001</vt:lpstr>
      <vt:lpstr>ESF projekts „Atbalsts bezdarbnieku izglītībai” Nr.7.1.1.0/15/I/001</vt:lpstr>
      <vt:lpstr>ESF projekts „Atbalsts bezdarbnieku izglītībai” Nr.7.1.1.0/15/I/001</vt:lpstr>
      <vt:lpstr>ESF projekts „Atbalsts bezdarbnieku izglītībai” Nr.7.1.1.0/15/I/001</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Aktualitātes izglītības kvalitātes vērtēšanas procesā</dc:title>
  <dc:creator>Agija.Reca</dc:creator>
  <cp:lastModifiedBy>Jana</cp:lastModifiedBy>
  <cp:revision>307</cp:revision>
  <dcterms:created xsi:type="dcterms:W3CDTF">2006-08-16T00:00:00Z</dcterms:created>
  <dcterms:modified xsi:type="dcterms:W3CDTF">2021-08-27T11:35:41Z</dcterms:modified>
</cp:coreProperties>
</file>