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9"/>
  </p:notesMasterIdLst>
  <p:sldIdLst>
    <p:sldId id="263" r:id="rId3"/>
    <p:sldId id="267" r:id="rId4"/>
    <p:sldId id="259" r:id="rId5"/>
    <p:sldId id="279" r:id="rId6"/>
    <p:sldId id="270" r:id="rId7"/>
    <p:sldId id="271" r:id="rId8"/>
    <p:sldId id="285" r:id="rId9"/>
    <p:sldId id="282" r:id="rId10"/>
    <p:sldId id="288" r:id="rId11"/>
    <p:sldId id="258" r:id="rId12"/>
    <p:sldId id="260" r:id="rId13"/>
    <p:sldId id="292" r:id="rId14"/>
    <p:sldId id="280" r:id="rId15"/>
    <p:sldId id="278" r:id="rId16"/>
    <p:sldId id="281" r:id="rId17"/>
    <p:sldId id="266" r:id="rId18"/>
    <p:sldId id="290" r:id="rId19"/>
    <p:sldId id="291" r:id="rId20"/>
    <p:sldId id="275" r:id="rId21"/>
    <p:sldId id="257" r:id="rId22"/>
    <p:sldId id="274" r:id="rId23"/>
    <p:sldId id="273" r:id="rId24"/>
    <p:sldId id="276" r:id="rId25"/>
    <p:sldId id="265" r:id="rId26"/>
    <p:sldId id="262" r:id="rId27"/>
    <p:sldId id="26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4" Type="http://schemas.openxmlformats.org/officeDocument/2006/relationships/image" Target="../media/image1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6.png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6.png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4" Type="http://schemas.openxmlformats.org/officeDocument/2006/relationships/image" Target="../media/image15.sv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Relationship Id="rId6" Type="http://schemas.openxmlformats.org/officeDocument/2006/relationships/image" Target="../media/image32.sv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4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6.png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6.png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4" Type="http://schemas.openxmlformats.org/officeDocument/2006/relationships/image" Target="../media/image15.sv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Relationship Id="rId6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BC1820-0E7C-4CC8-AF32-90D056649DD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4A9FD8-F785-44C2-9FDE-4644D2939FC9}">
      <dgm:prSet/>
      <dgm:spPr/>
      <dgm:t>
        <a:bodyPr/>
        <a:lstStyle/>
        <a:p>
          <a:pPr>
            <a:lnSpc>
              <a:spcPct val="100000"/>
            </a:lnSpc>
          </a:pPr>
          <a:r>
            <a:rPr lang="lv-LV" dirty="0" smtClean="0">
              <a:solidFill>
                <a:schemeClr val="bg1"/>
              </a:solidFill>
            </a:rPr>
            <a:t>Ko mēs patiesībā saprotam ar iekļaujošo izglītību? </a:t>
          </a:r>
          <a:endParaRPr lang="en-US" dirty="0">
            <a:solidFill>
              <a:schemeClr val="bg1"/>
            </a:solidFill>
          </a:endParaRPr>
        </a:p>
      </dgm:t>
    </dgm:pt>
    <dgm:pt modelId="{3811FAB2-DEC4-40CD-B436-1EA2FF424EC6}" type="parTrans" cxnId="{0BFF8536-7CDC-402B-BB87-1C975AE3F3C5}">
      <dgm:prSet/>
      <dgm:spPr/>
      <dgm:t>
        <a:bodyPr/>
        <a:lstStyle/>
        <a:p>
          <a:endParaRPr lang="en-US"/>
        </a:p>
      </dgm:t>
    </dgm:pt>
    <dgm:pt modelId="{FEBF54AD-35F6-4AEC-B3E6-42CEA4068404}" type="sibTrans" cxnId="{0BFF8536-7CDC-402B-BB87-1C975AE3F3C5}">
      <dgm:prSet/>
      <dgm:spPr/>
      <dgm:t>
        <a:bodyPr/>
        <a:lstStyle/>
        <a:p>
          <a:endParaRPr lang="en-US"/>
        </a:p>
      </dgm:t>
    </dgm:pt>
    <dgm:pt modelId="{658DB0DD-496D-48FB-8B5A-ACAA73AC9B72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v-LV" dirty="0" smtClean="0">
              <a:solidFill>
                <a:schemeClr val="bg1"/>
              </a:solidFill>
            </a:rPr>
            <a:t>Un kam tas būtu jādara?</a:t>
          </a:r>
          <a:endParaRPr lang="en-US" dirty="0" smtClean="0">
            <a:solidFill>
              <a:schemeClr val="bg1"/>
            </a:solidFill>
          </a:endParaRPr>
        </a:p>
      </dgm:t>
    </dgm:pt>
    <dgm:pt modelId="{9A45E2A2-9212-4296-A561-44FEB6723FA9}" type="parTrans" cxnId="{FA3688ED-5322-4AB2-8ECC-1874D8B53532}">
      <dgm:prSet/>
      <dgm:spPr/>
      <dgm:t>
        <a:bodyPr/>
        <a:lstStyle/>
        <a:p>
          <a:endParaRPr lang="en-US"/>
        </a:p>
      </dgm:t>
    </dgm:pt>
    <dgm:pt modelId="{22C41B1D-4A52-4229-ADBC-7E4C5E5C3B73}" type="sibTrans" cxnId="{FA3688ED-5322-4AB2-8ECC-1874D8B53532}">
      <dgm:prSet/>
      <dgm:spPr/>
      <dgm:t>
        <a:bodyPr/>
        <a:lstStyle/>
        <a:p>
          <a:endParaRPr lang="en-US"/>
        </a:p>
      </dgm:t>
    </dgm:pt>
    <dgm:pt modelId="{62B988CA-B890-45A0-A09D-F938A17DC46E}" type="pres">
      <dgm:prSet presAssocID="{FEBC1820-0E7C-4CC8-AF32-90D056649DD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3F0E0E-FE7F-47BA-904E-1B6FD1466123}" type="pres">
      <dgm:prSet presAssocID="{FB4A9FD8-F785-44C2-9FDE-4644D2939FC9}" presName="compNode" presStyleCnt="0"/>
      <dgm:spPr/>
    </dgm:pt>
    <dgm:pt modelId="{55211292-5724-4CF3-9B68-C9C37D007AE6}" type="pres">
      <dgm:prSet presAssocID="{FB4A9FD8-F785-44C2-9FDE-4644D2939FC9}" presName="bgRect" presStyleLbl="bgShp" presStyleIdx="0" presStyleCnt="2" custLinFactNeighborX="-757" custLinFactNeighborY="-68550"/>
      <dgm:spPr>
        <a:xfrm>
          <a:off x="0" y="849991"/>
          <a:ext cx="5906181" cy="1569215"/>
        </a:xfrm>
        <a:prstGeom prst="rect">
          <a:avLst/>
        </a:prstGeom>
        <a:solidFill>
          <a:schemeClr val="accent1">
            <a:lumMod val="50000"/>
          </a:schemeClr>
        </a:solidFill>
      </dgm:spPr>
    </dgm:pt>
    <dgm:pt modelId="{863410B7-CA0F-43F4-960E-9DA7059AF511}" type="pres">
      <dgm:prSet presAssocID="{FB4A9FD8-F785-44C2-9FDE-4644D2939FC9}" presName="iconRect" presStyleLbl="node1" presStyleIdx="0" presStyleCnt="2" custLinFactY="112053" custLinFactNeighborX="-9446" custLinFactNeighborY="200000"/>
      <dgm:spPr>
        <a:ln>
          <a:noFill/>
        </a:ln>
      </dgm:spPr>
      <dgm:t>
        <a:bodyPr/>
        <a:lstStyle/>
        <a:p>
          <a:endParaRPr lang="en-US"/>
        </a:p>
      </dgm:t>
      <dgm:extLst/>
    </dgm:pt>
    <dgm:pt modelId="{D9898D1A-E064-4261-B88A-4EB8AC0EA74E}" type="pres">
      <dgm:prSet presAssocID="{FB4A9FD8-F785-44C2-9FDE-4644D2939FC9}" presName="spaceRect" presStyleCnt="0"/>
      <dgm:spPr/>
    </dgm:pt>
    <dgm:pt modelId="{9B72B821-D3EB-46EE-BCA0-DA5A1D91AF84}" type="pres">
      <dgm:prSet presAssocID="{FB4A9FD8-F785-44C2-9FDE-4644D2939FC9}" presName="parTx" presStyleLbl="revTx" presStyleIdx="0" presStyleCnt="2" custLinFactNeighborX="-6564" custLinFactNeighborY="-6085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25FFD97-9CE9-4F1F-BFB2-1B08A76669C0}" type="pres">
      <dgm:prSet presAssocID="{FEBF54AD-35F6-4AEC-B3E6-42CEA4068404}" presName="sibTrans" presStyleCnt="0"/>
      <dgm:spPr/>
    </dgm:pt>
    <dgm:pt modelId="{E0BD8FEF-3692-47A7-9253-82960931F6B7}" type="pres">
      <dgm:prSet presAssocID="{658DB0DD-496D-48FB-8B5A-ACAA73AC9B72}" presName="compNode" presStyleCnt="0"/>
      <dgm:spPr/>
    </dgm:pt>
    <dgm:pt modelId="{5EDC32A8-8A30-43AA-B28C-4DE1051927E9}" type="pres">
      <dgm:prSet presAssocID="{658DB0DD-496D-48FB-8B5A-ACAA73AC9B72}" presName="bgRect" presStyleLbl="bgShp" presStyleIdx="1" presStyleCnt="2" custLinFactNeighborX="1337" custLinFactNeighborY="50342"/>
      <dgm:spPr>
        <a:xfrm>
          <a:off x="0" y="2811510"/>
          <a:ext cx="5906181" cy="1569215"/>
        </a:xfrm>
        <a:prstGeom prst="rect">
          <a:avLst/>
        </a:prstGeom>
        <a:solidFill>
          <a:schemeClr val="accent4">
            <a:lumMod val="50000"/>
          </a:schemeClr>
        </a:solidFill>
      </dgm:spPr>
    </dgm:pt>
    <dgm:pt modelId="{6AC72B6A-45B7-4ABB-9EFD-F5AC17DE9608}" type="pres">
      <dgm:prSet presAssocID="{658DB0DD-496D-48FB-8B5A-ACAA73AC9B72}" presName="iconRect" presStyleLbl="node1" presStyleIdx="1" presStyleCnt="2" custLinFactNeighborX="-393" custLinFactNeighborY="9052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C3CD3599-88DE-4DEB-81BF-520379977D7B}" type="pres">
      <dgm:prSet presAssocID="{658DB0DD-496D-48FB-8B5A-ACAA73AC9B72}" presName="spaceRect" presStyleCnt="0"/>
      <dgm:spPr/>
    </dgm:pt>
    <dgm:pt modelId="{E7286CCF-EBB1-4A29-B240-4BC3DA177E84}" type="pres">
      <dgm:prSet presAssocID="{658DB0DD-496D-48FB-8B5A-ACAA73AC9B72}" presName="parTx" presStyleLbl="revTx" presStyleIdx="1" presStyleCnt="2" custLinFactNeighborX="2209" custLinFactNeighborY="4923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0BFF8536-7CDC-402B-BB87-1C975AE3F3C5}" srcId="{FEBC1820-0E7C-4CC8-AF32-90D056649DDF}" destId="{FB4A9FD8-F785-44C2-9FDE-4644D2939FC9}" srcOrd="0" destOrd="0" parTransId="{3811FAB2-DEC4-40CD-B436-1EA2FF424EC6}" sibTransId="{FEBF54AD-35F6-4AEC-B3E6-42CEA4068404}"/>
    <dgm:cxn modelId="{61977E78-748F-4B5D-8121-664EFC829AE6}" type="presOf" srcId="{FB4A9FD8-F785-44C2-9FDE-4644D2939FC9}" destId="{9B72B821-D3EB-46EE-BCA0-DA5A1D91AF84}" srcOrd="0" destOrd="0" presId="urn:microsoft.com/office/officeart/2018/2/layout/IconVerticalSolidList"/>
    <dgm:cxn modelId="{1ABD34FB-5C70-4EF9-A5D8-322B9B4207E4}" type="presOf" srcId="{FEBC1820-0E7C-4CC8-AF32-90D056649DDF}" destId="{62B988CA-B890-45A0-A09D-F938A17DC46E}" srcOrd="0" destOrd="0" presId="urn:microsoft.com/office/officeart/2018/2/layout/IconVerticalSolidList"/>
    <dgm:cxn modelId="{940E105F-883F-44D4-9F56-0B7FE14915E9}" type="presOf" srcId="{658DB0DD-496D-48FB-8B5A-ACAA73AC9B72}" destId="{E7286CCF-EBB1-4A29-B240-4BC3DA177E84}" srcOrd="0" destOrd="0" presId="urn:microsoft.com/office/officeart/2018/2/layout/IconVerticalSolidList"/>
    <dgm:cxn modelId="{FA3688ED-5322-4AB2-8ECC-1874D8B53532}" srcId="{FEBC1820-0E7C-4CC8-AF32-90D056649DDF}" destId="{658DB0DD-496D-48FB-8B5A-ACAA73AC9B72}" srcOrd="1" destOrd="0" parTransId="{9A45E2A2-9212-4296-A561-44FEB6723FA9}" sibTransId="{22C41B1D-4A52-4229-ADBC-7E4C5E5C3B73}"/>
    <dgm:cxn modelId="{0AB8BE59-62C3-4D52-852D-3357A42DC1CB}" type="presParOf" srcId="{62B988CA-B890-45A0-A09D-F938A17DC46E}" destId="{D13F0E0E-FE7F-47BA-904E-1B6FD1466123}" srcOrd="0" destOrd="0" presId="urn:microsoft.com/office/officeart/2018/2/layout/IconVerticalSolidList"/>
    <dgm:cxn modelId="{40248949-64A5-44F1-9329-14F317069236}" type="presParOf" srcId="{D13F0E0E-FE7F-47BA-904E-1B6FD1466123}" destId="{55211292-5724-4CF3-9B68-C9C37D007AE6}" srcOrd="0" destOrd="0" presId="urn:microsoft.com/office/officeart/2018/2/layout/IconVerticalSolidList"/>
    <dgm:cxn modelId="{C7EA334F-CBDA-4D2C-9DA9-FD467FB1B932}" type="presParOf" srcId="{D13F0E0E-FE7F-47BA-904E-1B6FD1466123}" destId="{863410B7-CA0F-43F4-960E-9DA7059AF511}" srcOrd="1" destOrd="0" presId="urn:microsoft.com/office/officeart/2018/2/layout/IconVerticalSolidList"/>
    <dgm:cxn modelId="{926CA147-421B-4FCE-94A0-03F7BC3DCFE1}" type="presParOf" srcId="{D13F0E0E-FE7F-47BA-904E-1B6FD1466123}" destId="{D9898D1A-E064-4261-B88A-4EB8AC0EA74E}" srcOrd="2" destOrd="0" presId="urn:microsoft.com/office/officeart/2018/2/layout/IconVerticalSolidList"/>
    <dgm:cxn modelId="{00D14914-C13B-4223-9651-F5BE3FB276F6}" type="presParOf" srcId="{D13F0E0E-FE7F-47BA-904E-1B6FD1466123}" destId="{9B72B821-D3EB-46EE-BCA0-DA5A1D91AF84}" srcOrd="3" destOrd="0" presId="urn:microsoft.com/office/officeart/2018/2/layout/IconVerticalSolidList"/>
    <dgm:cxn modelId="{920DD7CD-897E-4B37-BD43-A1B2E58CE2CB}" type="presParOf" srcId="{62B988CA-B890-45A0-A09D-F938A17DC46E}" destId="{025FFD97-9CE9-4F1F-BFB2-1B08A76669C0}" srcOrd="1" destOrd="0" presId="urn:microsoft.com/office/officeart/2018/2/layout/IconVerticalSolidList"/>
    <dgm:cxn modelId="{77849E9C-8FA9-46BD-AF4D-35721A917D7D}" type="presParOf" srcId="{62B988CA-B890-45A0-A09D-F938A17DC46E}" destId="{E0BD8FEF-3692-47A7-9253-82960931F6B7}" srcOrd="2" destOrd="0" presId="urn:microsoft.com/office/officeart/2018/2/layout/IconVerticalSolidList"/>
    <dgm:cxn modelId="{E81A4F51-8CB5-43FA-916F-E102953BCAC4}" type="presParOf" srcId="{E0BD8FEF-3692-47A7-9253-82960931F6B7}" destId="{5EDC32A8-8A30-43AA-B28C-4DE1051927E9}" srcOrd="0" destOrd="0" presId="urn:microsoft.com/office/officeart/2018/2/layout/IconVerticalSolidList"/>
    <dgm:cxn modelId="{AD227CB4-5B9B-4BE2-BA14-9989AF96D370}" type="presParOf" srcId="{E0BD8FEF-3692-47A7-9253-82960931F6B7}" destId="{6AC72B6A-45B7-4ABB-9EFD-F5AC17DE9608}" srcOrd="1" destOrd="0" presId="urn:microsoft.com/office/officeart/2018/2/layout/IconVerticalSolidList"/>
    <dgm:cxn modelId="{4E154464-E1AA-488E-BD2F-70AF214AC0E4}" type="presParOf" srcId="{E0BD8FEF-3692-47A7-9253-82960931F6B7}" destId="{C3CD3599-88DE-4DEB-81BF-520379977D7B}" srcOrd="2" destOrd="0" presId="urn:microsoft.com/office/officeart/2018/2/layout/IconVerticalSolidList"/>
    <dgm:cxn modelId="{A4329523-DF54-4571-9B6A-0350FE851B90}" type="presParOf" srcId="{E0BD8FEF-3692-47A7-9253-82960931F6B7}" destId="{E7286CCF-EBB1-4A29-B240-4BC3DA177E8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26A9FD-8A3E-445E-B0FF-986E9C33385D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7E45622-992F-48E1-895B-FDF74D2CC441}">
      <dgm:prSet custT="1"/>
      <dgm:spPr/>
      <dgm:t>
        <a:bodyPr/>
        <a:lstStyle/>
        <a:p>
          <a:r>
            <a:rPr lang="lv-LV" sz="2000" dirty="0" smtClean="0"/>
            <a:t>Iekļaujošā izglītība </a:t>
          </a:r>
          <a:r>
            <a:rPr lang="lv-LV" sz="2000" b="1" dirty="0" smtClean="0"/>
            <a:t>raksturo politiskos, sociālos un kultūras </a:t>
          </a:r>
          <a:r>
            <a:rPr lang="lv-LV" sz="2000" b="0" dirty="0" smtClean="0"/>
            <a:t>aspektus</a:t>
          </a:r>
          <a:r>
            <a:rPr lang="lv-LV" sz="2000" dirty="0" smtClean="0"/>
            <a:t>, kas </a:t>
          </a:r>
          <a:r>
            <a:rPr lang="lv-LV" sz="2000" u="sng" dirty="0" smtClean="0"/>
            <a:t>īstenojas izglītības </a:t>
          </a:r>
          <a:r>
            <a:rPr lang="lv-LV" sz="2000" b="1" u="sng" dirty="0" smtClean="0"/>
            <a:t>sistēmā</a:t>
          </a:r>
          <a:r>
            <a:rPr lang="lv-LV" sz="2000" u="sng" dirty="0" smtClean="0"/>
            <a:t> un izglītības </a:t>
          </a:r>
          <a:r>
            <a:rPr lang="lv-LV" sz="2000" b="1" u="sng" dirty="0" smtClean="0"/>
            <a:t>iestādē</a:t>
          </a:r>
          <a:r>
            <a:rPr lang="lv-LV" sz="2000" u="sng" dirty="0" smtClean="0"/>
            <a:t> </a:t>
          </a:r>
          <a:r>
            <a:rPr lang="lv-LV" sz="2000" dirty="0" smtClean="0"/>
            <a:t>(</a:t>
          </a:r>
          <a:r>
            <a:rPr lang="lv-LV" sz="2000" dirty="0" err="1" smtClean="0"/>
            <a:t>Slee</a:t>
          </a:r>
          <a:r>
            <a:rPr lang="lv-LV" sz="2000" dirty="0" smtClean="0"/>
            <a:t>, 2018).</a:t>
          </a:r>
          <a:endParaRPr lang="en-US" sz="2000" dirty="0" smtClean="0"/>
        </a:p>
        <a:p>
          <a:pPr>
            <a:lnSpc>
              <a:spcPct val="100000"/>
            </a:lnSpc>
          </a:pPr>
          <a:endParaRPr lang="en-US" sz="2000" dirty="0"/>
        </a:p>
      </dgm:t>
    </dgm:pt>
    <dgm:pt modelId="{0B5621C4-1F65-4228-9461-5ADA5FA56E97}" type="parTrans" cxnId="{B9607CB9-1DB7-469F-AAB4-1C562912B451}">
      <dgm:prSet/>
      <dgm:spPr/>
      <dgm:t>
        <a:bodyPr/>
        <a:lstStyle/>
        <a:p>
          <a:endParaRPr lang="en-US" sz="2400"/>
        </a:p>
      </dgm:t>
    </dgm:pt>
    <dgm:pt modelId="{543ABF88-8046-4F4F-B04D-9B58FD92500A}" type="sibTrans" cxnId="{B9607CB9-1DB7-469F-AAB4-1C562912B451}">
      <dgm:prSet/>
      <dgm:spPr/>
      <dgm:t>
        <a:bodyPr/>
        <a:lstStyle/>
        <a:p>
          <a:endParaRPr lang="en-US" sz="2400"/>
        </a:p>
      </dgm:t>
    </dgm:pt>
    <dgm:pt modelId="{2D3D5CF4-2EED-429B-98AE-35AB93B9F6C7}">
      <dgm:prSet custT="1"/>
      <dgm:spPr/>
      <dgm:t>
        <a:bodyPr/>
        <a:lstStyle/>
        <a:p>
          <a:r>
            <a:rPr lang="en-US" sz="2000" dirty="0" err="1" smtClean="0"/>
            <a:t>Tonijs</a:t>
          </a:r>
          <a:r>
            <a:rPr lang="en-US" sz="2000" dirty="0" smtClean="0"/>
            <a:t> </a:t>
          </a:r>
          <a:r>
            <a:rPr lang="en-US" sz="2000" dirty="0" err="1" smtClean="0"/>
            <a:t>Būts</a:t>
          </a:r>
          <a:r>
            <a:rPr lang="en-US" sz="2000" dirty="0" smtClean="0"/>
            <a:t> (Tony Booth) un </a:t>
          </a:r>
          <a:r>
            <a:rPr lang="en-US" sz="2000" dirty="0" err="1" smtClean="0"/>
            <a:t>Mels</a:t>
          </a:r>
          <a:r>
            <a:rPr lang="en-US" sz="2000" dirty="0" smtClean="0"/>
            <a:t> </a:t>
          </a:r>
          <a:r>
            <a:rPr lang="en-US" sz="2000" dirty="0" err="1" smtClean="0"/>
            <a:t>Einskovs</a:t>
          </a:r>
          <a:r>
            <a:rPr lang="en-US" sz="2000" dirty="0" smtClean="0"/>
            <a:t> (Mel </a:t>
          </a:r>
          <a:r>
            <a:rPr lang="en-US" sz="2000" dirty="0" err="1" smtClean="0"/>
            <a:t>Ainscow</a:t>
          </a:r>
          <a:r>
            <a:rPr lang="en-US" sz="2000" dirty="0" smtClean="0"/>
            <a:t>) (2002/ 2008)</a:t>
          </a:r>
        </a:p>
        <a:p>
          <a:r>
            <a:rPr lang="lv-LV" sz="2000" b="1" dirty="0" smtClean="0"/>
            <a:t>“Indekss iekļaujošai izglītībai”/»</a:t>
          </a:r>
          <a:r>
            <a:rPr lang="lv-LV" sz="2000" b="1" dirty="0" err="1" smtClean="0"/>
            <a:t>Index</a:t>
          </a:r>
          <a:r>
            <a:rPr lang="lv-LV" sz="2000" b="1" dirty="0" smtClean="0"/>
            <a:t> </a:t>
          </a:r>
          <a:r>
            <a:rPr lang="lv-LV" sz="2000" b="1" dirty="0" err="1" smtClean="0"/>
            <a:t>for</a:t>
          </a:r>
          <a:r>
            <a:rPr lang="lv-LV" sz="2000" b="1" dirty="0" smtClean="0"/>
            <a:t> </a:t>
          </a:r>
          <a:r>
            <a:rPr lang="lv-LV" sz="2000" b="1" dirty="0" err="1" smtClean="0"/>
            <a:t>inclusion</a:t>
          </a:r>
          <a:r>
            <a:rPr lang="lv-LV" sz="2000" b="1" dirty="0" smtClean="0"/>
            <a:t>»</a:t>
          </a:r>
          <a:r>
            <a:rPr lang="lv-LV" sz="2000" dirty="0" smtClean="0"/>
            <a:t>, izdevējs CSIE – </a:t>
          </a:r>
          <a:r>
            <a:rPr lang="lv-LV" sz="2000" dirty="0" err="1" smtClean="0"/>
            <a:t>Centre</a:t>
          </a:r>
          <a:r>
            <a:rPr lang="lv-LV" sz="2000" dirty="0" smtClean="0"/>
            <a:t> </a:t>
          </a:r>
          <a:r>
            <a:rPr lang="lv-LV" sz="2000" dirty="0" err="1" smtClean="0"/>
            <a:t>for</a:t>
          </a:r>
          <a:r>
            <a:rPr lang="lv-LV" sz="2000" dirty="0" smtClean="0"/>
            <a:t> </a:t>
          </a:r>
          <a:r>
            <a:rPr lang="lv-LV" sz="2000" dirty="0" err="1" smtClean="0"/>
            <a:t>Studies</a:t>
          </a:r>
          <a:r>
            <a:rPr lang="lv-LV" sz="2000" dirty="0" smtClean="0"/>
            <a:t> </a:t>
          </a:r>
          <a:r>
            <a:rPr lang="lv-LV" sz="2000" dirty="0" err="1" smtClean="0"/>
            <a:t>on</a:t>
          </a:r>
          <a:r>
            <a:rPr lang="lv-LV" sz="2000" dirty="0" smtClean="0"/>
            <a:t> </a:t>
          </a:r>
          <a:r>
            <a:rPr lang="lv-LV" sz="2000" dirty="0" err="1" smtClean="0"/>
            <a:t>Inclusive</a:t>
          </a:r>
          <a:r>
            <a:rPr lang="lv-LV" sz="2000" dirty="0" smtClean="0"/>
            <a:t> </a:t>
          </a:r>
          <a:r>
            <a:rPr lang="lv-LV" sz="2000" dirty="0" err="1" smtClean="0"/>
            <a:t>Education</a:t>
          </a:r>
          <a:endParaRPr lang="en-US" sz="2000" dirty="0" smtClean="0"/>
        </a:p>
        <a:p>
          <a:pPr>
            <a:lnSpc>
              <a:spcPct val="100000"/>
            </a:lnSpc>
          </a:pPr>
          <a:endParaRPr lang="en-US" sz="2000" dirty="0"/>
        </a:p>
      </dgm:t>
    </dgm:pt>
    <dgm:pt modelId="{E224FED0-774D-4CAD-B12C-4EAC5524F6FD}" type="parTrans" cxnId="{877E4418-A03D-44B8-9ABC-1F665BE9CCD0}">
      <dgm:prSet/>
      <dgm:spPr/>
      <dgm:t>
        <a:bodyPr/>
        <a:lstStyle/>
        <a:p>
          <a:endParaRPr lang="en-US" sz="2400"/>
        </a:p>
      </dgm:t>
    </dgm:pt>
    <dgm:pt modelId="{84DF4379-BF79-46B7-ADB8-9A79146A8D8A}" type="sibTrans" cxnId="{877E4418-A03D-44B8-9ABC-1F665BE9CCD0}">
      <dgm:prSet/>
      <dgm:spPr/>
      <dgm:t>
        <a:bodyPr/>
        <a:lstStyle/>
        <a:p>
          <a:endParaRPr lang="en-US" sz="2400"/>
        </a:p>
      </dgm:t>
    </dgm:pt>
    <dgm:pt modelId="{17544108-F315-433A-B824-AEE1117103A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lv-LV" sz="2000" dirty="0" smtClean="0"/>
            <a:t>Izvērtē,</a:t>
          </a:r>
          <a:r>
            <a:rPr lang="lv-LV" sz="2000" baseline="0" dirty="0" smtClean="0"/>
            <a:t> pilnveido, attīsta- </a:t>
          </a:r>
          <a:r>
            <a:rPr lang="lv-LV" sz="2000" b="1" baseline="0" dirty="0" smtClean="0"/>
            <a:t>pārmaiņas</a:t>
          </a:r>
          <a:r>
            <a:rPr lang="lv-LV" sz="2000" baseline="0" dirty="0" smtClean="0"/>
            <a:t>  </a:t>
          </a:r>
        </a:p>
        <a:p>
          <a:pPr>
            <a:lnSpc>
              <a:spcPct val="100000"/>
            </a:lnSpc>
          </a:pPr>
          <a:r>
            <a:rPr lang="lv-LV" sz="2000" b="1" dirty="0" smtClean="0"/>
            <a:t>sistēmas līmenī </a:t>
          </a:r>
          <a:r>
            <a:rPr lang="lv-LV" sz="2000" dirty="0" smtClean="0"/>
            <a:t>(valsts, pašvaldības un iestādes) attiecībā pret dažādību </a:t>
          </a:r>
          <a:endParaRPr lang="en-US" sz="2000" dirty="0"/>
        </a:p>
      </dgm:t>
    </dgm:pt>
    <dgm:pt modelId="{E46B8FB3-5844-4A2C-9EE4-C42BFBEF515C}" type="parTrans" cxnId="{7E475BC0-3D86-490B-B90C-C9DF4E5FB575}">
      <dgm:prSet/>
      <dgm:spPr/>
      <dgm:t>
        <a:bodyPr/>
        <a:lstStyle/>
        <a:p>
          <a:endParaRPr lang="en-US" sz="2400"/>
        </a:p>
      </dgm:t>
    </dgm:pt>
    <dgm:pt modelId="{935D7B06-5D39-4EC5-8776-9EF990430FB3}" type="sibTrans" cxnId="{7E475BC0-3D86-490B-B90C-C9DF4E5FB575}">
      <dgm:prSet/>
      <dgm:spPr/>
      <dgm:t>
        <a:bodyPr/>
        <a:lstStyle/>
        <a:p>
          <a:endParaRPr lang="en-US" sz="2400"/>
        </a:p>
      </dgm:t>
    </dgm:pt>
    <dgm:pt modelId="{C9AE57BB-0A71-47EB-93D1-F82F054FB6D8}" type="pres">
      <dgm:prSet presAssocID="{CB26A9FD-8A3E-445E-B0FF-986E9C33385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549E38-077A-452B-ADBC-BC18C822F79F}" type="pres">
      <dgm:prSet presAssocID="{47E45622-992F-48E1-895B-FDF74D2CC441}" presName="compNode" presStyleCnt="0"/>
      <dgm:spPr/>
    </dgm:pt>
    <dgm:pt modelId="{E5282840-DFDF-46C0-B6D0-BB3B6EA190CF}" type="pres">
      <dgm:prSet presAssocID="{47E45622-992F-48E1-895B-FDF74D2CC441}" presName="iconRect" presStyleLbl="node1" presStyleIdx="0" presStyleCnt="3" custScaleX="68302" custScaleY="68302" custLinFactNeighborX="-98982" custLinFactNeighborY="-1033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EA8CE76D-A3CD-4A54-B1DC-98A64216F2C3}" type="pres">
      <dgm:prSet presAssocID="{47E45622-992F-48E1-895B-FDF74D2CC441}" presName="spaceRect" presStyleCnt="0"/>
      <dgm:spPr/>
    </dgm:pt>
    <dgm:pt modelId="{F55C629B-A348-4442-9854-6639F243A036}" type="pres">
      <dgm:prSet presAssocID="{47E45622-992F-48E1-895B-FDF74D2CC441}" presName="textRect" presStyleLbl="revTx" presStyleIdx="0" presStyleCnt="3" custScaleX="257229" custScaleY="100000" custLinFactNeighborX="-22661" custLinFactNeighborY="-2333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BB1E111D-A14A-4C55-8E32-C62906F4D546}" type="pres">
      <dgm:prSet presAssocID="{543ABF88-8046-4F4F-B04D-9B58FD92500A}" presName="sibTrans" presStyleCnt="0"/>
      <dgm:spPr/>
    </dgm:pt>
    <dgm:pt modelId="{FD416590-D057-413E-A3A4-5F6F8FEDB308}" type="pres">
      <dgm:prSet presAssocID="{2D3D5CF4-2EED-429B-98AE-35AB93B9F6C7}" presName="compNode" presStyleCnt="0"/>
      <dgm:spPr/>
    </dgm:pt>
    <dgm:pt modelId="{835FF382-504E-4BBF-8487-A321A7034E3E}" type="pres">
      <dgm:prSet presAssocID="{2D3D5CF4-2EED-429B-98AE-35AB93B9F6C7}" presName="iconRect" presStyleLbl="node1" presStyleIdx="1" presStyleCnt="3" custScaleX="65531" custScaleY="70276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68239825-8633-48A1-8221-2C4D187F7714}" type="pres">
      <dgm:prSet presAssocID="{2D3D5CF4-2EED-429B-98AE-35AB93B9F6C7}" presName="spaceRect" presStyleCnt="0"/>
      <dgm:spPr/>
    </dgm:pt>
    <dgm:pt modelId="{86CE426D-B6AC-440B-A47F-3FDB6A8600E6}" type="pres">
      <dgm:prSet presAssocID="{2D3D5CF4-2EED-429B-98AE-35AB93B9F6C7}" presName="textRect" presStyleLbl="revTx" presStyleIdx="1" presStyleCnt="3" custScaleX="230061" custLinFactNeighborX="1023" custLinFactNeighborY="-33509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D6249A4-721B-4F2C-A4C4-5EBEDC2F02ED}" type="pres">
      <dgm:prSet presAssocID="{84DF4379-BF79-46B7-ADB8-9A79146A8D8A}" presName="sibTrans" presStyleCnt="0"/>
      <dgm:spPr/>
    </dgm:pt>
    <dgm:pt modelId="{29DCAD87-8CBF-451A-8E77-2149ED4066C9}" type="pres">
      <dgm:prSet presAssocID="{17544108-F315-433A-B824-AEE1117103A4}" presName="compNode" presStyleCnt="0"/>
      <dgm:spPr/>
    </dgm:pt>
    <dgm:pt modelId="{4F5D0D24-1345-49A4-8F73-49183F4D5271}" type="pres">
      <dgm:prSet presAssocID="{17544108-F315-433A-B824-AEE1117103A4}" presName="iconRect" presStyleLbl="node1" presStyleIdx="2" presStyleCnt="3" custScaleX="62093" custScaleY="62093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7D5911E-EB75-4DEF-8480-799118258D70}" type="pres">
      <dgm:prSet presAssocID="{17544108-F315-433A-B824-AEE1117103A4}" presName="spaceRect" presStyleCnt="0"/>
      <dgm:spPr/>
    </dgm:pt>
    <dgm:pt modelId="{9F4C5DAA-F441-4E57-A5A2-7094A6037365}" type="pres">
      <dgm:prSet presAssocID="{17544108-F315-433A-B824-AEE1117103A4}" presName="textRect" presStyleLbl="revTx" presStyleIdx="2" presStyleCnt="3" custScaleX="128639" custLinFactNeighborX="2093" custLinFactNeighborY="-34037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7E4418-A03D-44B8-9ABC-1F665BE9CCD0}" srcId="{CB26A9FD-8A3E-445E-B0FF-986E9C33385D}" destId="{2D3D5CF4-2EED-429B-98AE-35AB93B9F6C7}" srcOrd="1" destOrd="0" parTransId="{E224FED0-774D-4CAD-B12C-4EAC5524F6FD}" sibTransId="{84DF4379-BF79-46B7-ADB8-9A79146A8D8A}"/>
    <dgm:cxn modelId="{B9607CB9-1DB7-469F-AAB4-1C562912B451}" srcId="{CB26A9FD-8A3E-445E-B0FF-986E9C33385D}" destId="{47E45622-992F-48E1-895B-FDF74D2CC441}" srcOrd="0" destOrd="0" parTransId="{0B5621C4-1F65-4228-9461-5ADA5FA56E97}" sibTransId="{543ABF88-8046-4F4F-B04D-9B58FD92500A}"/>
    <dgm:cxn modelId="{A5E74ACF-66B2-4B67-B47B-5291A0DCC11C}" type="presOf" srcId="{17544108-F315-433A-B824-AEE1117103A4}" destId="{9F4C5DAA-F441-4E57-A5A2-7094A6037365}" srcOrd="0" destOrd="0" presId="urn:microsoft.com/office/officeart/2018/2/layout/IconLabelList"/>
    <dgm:cxn modelId="{7E475BC0-3D86-490B-B90C-C9DF4E5FB575}" srcId="{CB26A9FD-8A3E-445E-B0FF-986E9C33385D}" destId="{17544108-F315-433A-B824-AEE1117103A4}" srcOrd="2" destOrd="0" parTransId="{E46B8FB3-5844-4A2C-9EE4-C42BFBEF515C}" sibTransId="{935D7B06-5D39-4EC5-8776-9EF990430FB3}"/>
    <dgm:cxn modelId="{FF67605A-22FA-4BFE-B3D0-3C8DA7F51656}" type="presOf" srcId="{2D3D5CF4-2EED-429B-98AE-35AB93B9F6C7}" destId="{86CE426D-B6AC-440B-A47F-3FDB6A8600E6}" srcOrd="0" destOrd="0" presId="urn:microsoft.com/office/officeart/2018/2/layout/IconLabelList"/>
    <dgm:cxn modelId="{2B1082E5-4A8A-4EDD-B933-1E80DB89EF18}" type="presOf" srcId="{47E45622-992F-48E1-895B-FDF74D2CC441}" destId="{F55C629B-A348-4442-9854-6639F243A036}" srcOrd="0" destOrd="0" presId="urn:microsoft.com/office/officeart/2018/2/layout/IconLabelList"/>
    <dgm:cxn modelId="{9ECC0239-72AF-498B-B99D-4E3EB219E218}" type="presOf" srcId="{CB26A9FD-8A3E-445E-B0FF-986E9C33385D}" destId="{C9AE57BB-0A71-47EB-93D1-F82F054FB6D8}" srcOrd="0" destOrd="0" presId="urn:microsoft.com/office/officeart/2018/2/layout/IconLabelList"/>
    <dgm:cxn modelId="{FE79EE26-2FFA-49AF-8197-0B6E066AC4A6}" type="presParOf" srcId="{C9AE57BB-0A71-47EB-93D1-F82F054FB6D8}" destId="{68549E38-077A-452B-ADBC-BC18C822F79F}" srcOrd="0" destOrd="0" presId="urn:microsoft.com/office/officeart/2018/2/layout/IconLabelList"/>
    <dgm:cxn modelId="{79834897-BB95-4645-A251-9566340B2078}" type="presParOf" srcId="{68549E38-077A-452B-ADBC-BC18C822F79F}" destId="{E5282840-DFDF-46C0-B6D0-BB3B6EA190CF}" srcOrd="0" destOrd="0" presId="urn:microsoft.com/office/officeart/2018/2/layout/IconLabelList"/>
    <dgm:cxn modelId="{03D6BE2F-7DBC-4FB6-8549-486C7E4B5540}" type="presParOf" srcId="{68549E38-077A-452B-ADBC-BC18C822F79F}" destId="{EA8CE76D-A3CD-4A54-B1DC-98A64216F2C3}" srcOrd="1" destOrd="0" presId="urn:microsoft.com/office/officeart/2018/2/layout/IconLabelList"/>
    <dgm:cxn modelId="{024E9203-448A-43AD-B882-396F51B63D52}" type="presParOf" srcId="{68549E38-077A-452B-ADBC-BC18C822F79F}" destId="{F55C629B-A348-4442-9854-6639F243A036}" srcOrd="2" destOrd="0" presId="urn:microsoft.com/office/officeart/2018/2/layout/IconLabelList"/>
    <dgm:cxn modelId="{6D3BBE4D-D861-4880-A79B-56C641D70C8F}" type="presParOf" srcId="{C9AE57BB-0A71-47EB-93D1-F82F054FB6D8}" destId="{BB1E111D-A14A-4C55-8E32-C62906F4D546}" srcOrd="1" destOrd="0" presId="urn:microsoft.com/office/officeart/2018/2/layout/IconLabelList"/>
    <dgm:cxn modelId="{7FFCFC8E-94AF-4034-8BF1-F52951B4A6C9}" type="presParOf" srcId="{C9AE57BB-0A71-47EB-93D1-F82F054FB6D8}" destId="{FD416590-D057-413E-A3A4-5F6F8FEDB308}" srcOrd="2" destOrd="0" presId="urn:microsoft.com/office/officeart/2018/2/layout/IconLabelList"/>
    <dgm:cxn modelId="{5451242C-DD35-4D87-860E-AE472FF6562B}" type="presParOf" srcId="{FD416590-D057-413E-A3A4-5F6F8FEDB308}" destId="{835FF382-504E-4BBF-8487-A321A7034E3E}" srcOrd="0" destOrd="0" presId="urn:microsoft.com/office/officeart/2018/2/layout/IconLabelList"/>
    <dgm:cxn modelId="{DBE1780C-0B47-4BA4-BEB3-1D84F48A11E9}" type="presParOf" srcId="{FD416590-D057-413E-A3A4-5F6F8FEDB308}" destId="{68239825-8633-48A1-8221-2C4D187F7714}" srcOrd="1" destOrd="0" presId="urn:microsoft.com/office/officeart/2018/2/layout/IconLabelList"/>
    <dgm:cxn modelId="{D63F32BA-06C4-4524-BC87-1614DD01C94C}" type="presParOf" srcId="{FD416590-D057-413E-A3A4-5F6F8FEDB308}" destId="{86CE426D-B6AC-440B-A47F-3FDB6A8600E6}" srcOrd="2" destOrd="0" presId="urn:microsoft.com/office/officeart/2018/2/layout/IconLabelList"/>
    <dgm:cxn modelId="{42507471-130B-4005-AAF8-20964D5EE896}" type="presParOf" srcId="{C9AE57BB-0A71-47EB-93D1-F82F054FB6D8}" destId="{5D6249A4-721B-4F2C-A4C4-5EBEDC2F02ED}" srcOrd="3" destOrd="0" presId="urn:microsoft.com/office/officeart/2018/2/layout/IconLabelList"/>
    <dgm:cxn modelId="{78137A2F-97FD-423A-8460-12811C9CF082}" type="presParOf" srcId="{C9AE57BB-0A71-47EB-93D1-F82F054FB6D8}" destId="{29DCAD87-8CBF-451A-8E77-2149ED4066C9}" srcOrd="4" destOrd="0" presId="urn:microsoft.com/office/officeart/2018/2/layout/IconLabelList"/>
    <dgm:cxn modelId="{A693222E-A5C5-432D-BFBA-B88623EFF4BB}" type="presParOf" srcId="{29DCAD87-8CBF-451A-8E77-2149ED4066C9}" destId="{4F5D0D24-1345-49A4-8F73-49183F4D5271}" srcOrd="0" destOrd="0" presId="urn:microsoft.com/office/officeart/2018/2/layout/IconLabelList"/>
    <dgm:cxn modelId="{329299AA-1AA9-48F1-8227-C69BFB679AFB}" type="presParOf" srcId="{29DCAD87-8CBF-451A-8E77-2149ED4066C9}" destId="{17D5911E-EB75-4DEF-8480-799118258D70}" srcOrd="1" destOrd="0" presId="urn:microsoft.com/office/officeart/2018/2/layout/IconLabelList"/>
    <dgm:cxn modelId="{43F7631A-5D71-4297-8038-35313A0EBE1C}" type="presParOf" srcId="{29DCAD87-8CBF-451A-8E77-2149ED4066C9}" destId="{9F4C5DAA-F441-4E57-A5A2-7094A603736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EA3051-5518-4A68-9136-046CAA7BA59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8E90AE3-4EFE-423C-815C-68AB5448380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lv-LV" sz="1800" b="1" cap="none" dirty="0" smtClean="0"/>
            <a:t>Fiziskā iekļaušanās</a:t>
          </a:r>
          <a:endParaRPr lang="en-US" sz="1800" b="1" cap="none" dirty="0"/>
        </a:p>
      </dgm:t>
    </dgm:pt>
    <dgm:pt modelId="{41D92FFC-2A03-43B5-AD1E-1CCAB508BEDB}" type="parTrans" cxnId="{323BDA44-20D3-459D-ADA7-2B127C61C413}">
      <dgm:prSet/>
      <dgm:spPr/>
      <dgm:t>
        <a:bodyPr/>
        <a:lstStyle/>
        <a:p>
          <a:endParaRPr lang="en-US" sz="1800" dirty="0"/>
        </a:p>
      </dgm:t>
    </dgm:pt>
    <dgm:pt modelId="{5EED4C3B-3262-4298-8922-070C75285238}" type="sibTrans" cxnId="{323BDA44-20D3-459D-ADA7-2B127C61C413}">
      <dgm:prSet/>
      <dgm:spPr/>
      <dgm:t>
        <a:bodyPr/>
        <a:lstStyle/>
        <a:p>
          <a:endParaRPr lang="en-US" sz="1800" dirty="0"/>
        </a:p>
      </dgm:t>
    </dgm:pt>
    <dgm:pt modelId="{C6F41633-0FF0-486A-B30E-1ED0E1D05A80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lv-LV" sz="1800" b="1" cap="none" dirty="0" smtClean="0"/>
            <a:t>Sociālā iekļaušanās</a:t>
          </a:r>
          <a:endParaRPr lang="en-US" sz="1800" b="1" cap="none" dirty="0"/>
        </a:p>
      </dgm:t>
    </dgm:pt>
    <dgm:pt modelId="{8CFF2197-1A2B-4DB8-BB31-03AF3BE2A35D}" type="parTrans" cxnId="{6DD35841-89A1-4549-85C7-92BF0106B3BF}">
      <dgm:prSet/>
      <dgm:spPr/>
      <dgm:t>
        <a:bodyPr/>
        <a:lstStyle/>
        <a:p>
          <a:endParaRPr lang="en-US" sz="1800" dirty="0"/>
        </a:p>
      </dgm:t>
    </dgm:pt>
    <dgm:pt modelId="{5BC5CE78-D653-4B24-A128-6A4D23EB6487}" type="sibTrans" cxnId="{6DD35841-89A1-4549-85C7-92BF0106B3BF}">
      <dgm:prSet/>
      <dgm:spPr/>
      <dgm:t>
        <a:bodyPr/>
        <a:lstStyle/>
        <a:p>
          <a:endParaRPr lang="en-US" sz="1800" dirty="0"/>
        </a:p>
      </dgm:t>
    </dgm:pt>
    <dgm:pt modelId="{B71CA56F-3FE0-4E91-A288-148D1A21953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lv-LV" sz="1800" b="1" cap="none" dirty="0" smtClean="0"/>
            <a:t>Psiholoģiskā iekļaušanās</a:t>
          </a:r>
          <a:endParaRPr lang="en-US" sz="1800" b="1" cap="none" dirty="0"/>
        </a:p>
      </dgm:t>
    </dgm:pt>
    <dgm:pt modelId="{F2CF152A-3C10-4163-A2A0-FCFEDA46A576}" type="parTrans" cxnId="{93986B1C-4F60-4F52-8B62-DB7BDCD7F3BA}">
      <dgm:prSet/>
      <dgm:spPr/>
      <dgm:t>
        <a:bodyPr/>
        <a:lstStyle/>
        <a:p>
          <a:endParaRPr lang="en-US" sz="1800" dirty="0"/>
        </a:p>
      </dgm:t>
    </dgm:pt>
    <dgm:pt modelId="{3551302F-D8DD-4233-8F96-BB798392283B}" type="sibTrans" cxnId="{93986B1C-4F60-4F52-8B62-DB7BDCD7F3BA}">
      <dgm:prSet/>
      <dgm:spPr/>
      <dgm:t>
        <a:bodyPr/>
        <a:lstStyle/>
        <a:p>
          <a:endParaRPr lang="en-US" sz="1800" dirty="0"/>
        </a:p>
      </dgm:t>
    </dgm:pt>
    <dgm:pt modelId="{40445AAF-79D1-46B9-8D2F-1FE4E740F550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lv-LV" sz="1800" b="1" cap="none" dirty="0" smtClean="0"/>
            <a:t>Akadēmiskā iekļaušanās </a:t>
          </a:r>
          <a:r>
            <a:rPr lang="lv-LV" sz="1800" cap="none" dirty="0" smtClean="0"/>
            <a:t>:</a:t>
          </a:r>
        </a:p>
        <a:p>
          <a:pPr>
            <a:lnSpc>
              <a:spcPct val="100000"/>
            </a:lnSpc>
            <a:defRPr cap="all"/>
          </a:pPr>
          <a:r>
            <a:rPr lang="lv-LV" sz="1800" u="sng" cap="none" dirty="0" smtClean="0"/>
            <a:t>1.Akadēmiskie sasniegumi un attīstības potenciāls</a:t>
          </a:r>
        </a:p>
        <a:p>
          <a:pPr>
            <a:lnSpc>
              <a:spcPct val="100000"/>
            </a:lnSpc>
            <a:defRPr cap="all"/>
          </a:pPr>
          <a:r>
            <a:rPr lang="lv-LV" sz="1800" u="sng" cap="none" dirty="0" smtClean="0"/>
            <a:t>2.Mācīšanās pieredze kopā ar citiem</a:t>
          </a:r>
          <a:endParaRPr lang="en-US" sz="1800" u="sng" cap="none" dirty="0"/>
        </a:p>
      </dgm:t>
    </dgm:pt>
    <dgm:pt modelId="{F4ED57A5-1437-4DDA-B79A-D8002E297C07}" type="parTrans" cxnId="{A804C30D-F5A2-425F-A93C-8ECFDAC90404}">
      <dgm:prSet/>
      <dgm:spPr/>
      <dgm:t>
        <a:bodyPr/>
        <a:lstStyle/>
        <a:p>
          <a:endParaRPr lang="en-US" sz="1800" dirty="0"/>
        </a:p>
      </dgm:t>
    </dgm:pt>
    <dgm:pt modelId="{54582B31-660E-455B-967C-39B58B2EE975}" type="sibTrans" cxnId="{A804C30D-F5A2-425F-A93C-8ECFDAC90404}">
      <dgm:prSet/>
      <dgm:spPr/>
      <dgm:t>
        <a:bodyPr/>
        <a:lstStyle/>
        <a:p>
          <a:endParaRPr lang="en-US" sz="1800" dirty="0"/>
        </a:p>
      </dgm:t>
    </dgm:pt>
    <dgm:pt modelId="{C2FDEC8C-E2B9-4774-8D9D-AED7D6C0D55B}" type="pres">
      <dgm:prSet presAssocID="{F4EA3051-5518-4A68-9136-046CAA7BA59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AA7755-65D4-4A4F-B074-F7F866931976}" type="pres">
      <dgm:prSet presAssocID="{18E90AE3-4EFE-423C-815C-68AB5448380C}" presName="compNode" presStyleCnt="0"/>
      <dgm:spPr/>
    </dgm:pt>
    <dgm:pt modelId="{2FD584AC-334C-4D98-9E88-D4EE344FF90D}" type="pres">
      <dgm:prSet presAssocID="{18E90AE3-4EFE-423C-815C-68AB5448380C}" presName="iconBgRect" presStyleLbl="bgShp" presStyleIdx="0" presStyleCnt="4" custScaleX="155042" custScaleY="106394" custLinFactNeighborX="4824" custLinFactNeighborY="1633"/>
      <dgm:spPr>
        <a:xfrm>
          <a:off x="600792" y="596391"/>
          <a:ext cx="1449891" cy="1449891"/>
        </a:xfrm>
        <a:prstGeom prst="rect">
          <a:avLst/>
        </a:prstGeom>
      </dgm:spPr>
    </dgm:pt>
    <dgm:pt modelId="{2E004ED0-9912-4313-AFA2-7904C1513343}" type="pres">
      <dgm:prSet presAssocID="{18E90AE3-4EFE-423C-815C-68AB5448380C}" presName="iconRect" presStyleLbl="node1" presStyleIdx="0" presStyleCnt="4" custScaleX="238927" custScaleY="13886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  <dgm:extLst/>
    </dgm:pt>
    <dgm:pt modelId="{C7850D4C-BD15-4810-8DA4-9F6899FBDB2F}" type="pres">
      <dgm:prSet presAssocID="{18E90AE3-4EFE-423C-815C-68AB5448380C}" presName="spaceRect" presStyleCnt="0"/>
      <dgm:spPr/>
    </dgm:pt>
    <dgm:pt modelId="{97947764-D5E2-4B83-8EAA-EA54408B4F84}" type="pres">
      <dgm:prSet presAssocID="{18E90AE3-4EFE-423C-815C-68AB5448380C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2818E4B9-6416-4482-9782-ECF7FF702856}" type="pres">
      <dgm:prSet presAssocID="{5EED4C3B-3262-4298-8922-070C75285238}" presName="sibTrans" presStyleCnt="0"/>
      <dgm:spPr/>
    </dgm:pt>
    <dgm:pt modelId="{5D2065B8-BF24-455A-8EE1-5E67BE48B81B}" type="pres">
      <dgm:prSet presAssocID="{C6F41633-0FF0-486A-B30E-1ED0E1D05A80}" presName="compNode" presStyleCnt="0"/>
      <dgm:spPr/>
    </dgm:pt>
    <dgm:pt modelId="{D24D21FC-62C1-4CB3-8209-8661C3C79008}" type="pres">
      <dgm:prSet presAssocID="{C6F41633-0FF0-486A-B30E-1ED0E1D05A80}" presName="iconBgRect" presStyleLbl="bgShp" presStyleIdx="1" presStyleCnt="4" custScaleX="139206" custScaleY="113775"/>
      <dgm:spPr>
        <a:xfrm>
          <a:off x="3393616" y="596391"/>
          <a:ext cx="1449891" cy="1449891"/>
        </a:xfrm>
        <a:prstGeom prst="rect">
          <a:avLst/>
        </a:prstGeom>
      </dgm:spPr>
    </dgm:pt>
    <dgm:pt modelId="{E1CCDF7A-EBE7-495D-AEE1-FE9FEEA33C81}" type="pres">
      <dgm:prSet presAssocID="{C6F41633-0FF0-486A-B30E-1ED0E1D05A80}" presName="iconRect" presStyleLbl="node1" presStyleIdx="1" presStyleCnt="4" custScaleX="203074" custScaleY="14449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  <dgm:extLst/>
    </dgm:pt>
    <dgm:pt modelId="{AFF203E1-34B6-48E2-B5D4-C37BA4CDBE3D}" type="pres">
      <dgm:prSet presAssocID="{C6F41633-0FF0-486A-B30E-1ED0E1D05A80}" presName="spaceRect" presStyleCnt="0"/>
      <dgm:spPr/>
    </dgm:pt>
    <dgm:pt modelId="{1B26A24F-F4FA-4000-B231-980697CE6BC5}" type="pres">
      <dgm:prSet presAssocID="{C6F41633-0FF0-486A-B30E-1ED0E1D05A80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1C87337-A8F2-49D7-9000-D0F5AEC2A3E0}" type="pres">
      <dgm:prSet presAssocID="{5BC5CE78-D653-4B24-A128-6A4D23EB6487}" presName="sibTrans" presStyleCnt="0"/>
      <dgm:spPr/>
    </dgm:pt>
    <dgm:pt modelId="{8CE0322A-4FD6-41C9-8DFD-125E5558BCB9}" type="pres">
      <dgm:prSet presAssocID="{B71CA56F-3FE0-4E91-A288-148D1A219531}" presName="compNode" presStyleCnt="0"/>
      <dgm:spPr/>
    </dgm:pt>
    <dgm:pt modelId="{150E4B2C-C413-4BF2-BE44-61CABB4D422E}" type="pres">
      <dgm:prSet presAssocID="{B71CA56F-3FE0-4E91-A288-148D1A219531}" presName="iconBgRect" presStyleLbl="bgShp" presStyleIdx="2" presStyleCnt="4" custScaleX="135865" custScaleY="108301"/>
      <dgm:spPr>
        <a:xfrm>
          <a:off x="6186441" y="596391"/>
          <a:ext cx="1449891" cy="1449891"/>
        </a:xfrm>
        <a:prstGeom prst="rect">
          <a:avLst/>
        </a:prstGeom>
      </dgm:spPr>
    </dgm:pt>
    <dgm:pt modelId="{338E22CF-4E7D-49DB-8D62-BFBE95644B7C}" type="pres">
      <dgm:prSet presAssocID="{B71CA56F-3FE0-4E91-A288-148D1A219531}" presName="iconRect" presStyleLbl="node1" presStyleIdx="2" presStyleCnt="4" custScaleX="194237" custScaleY="15356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  <dgm:extLst/>
    </dgm:pt>
    <dgm:pt modelId="{A4134F78-74E5-417C-9450-B5A5408E0982}" type="pres">
      <dgm:prSet presAssocID="{B71CA56F-3FE0-4E91-A288-148D1A219531}" presName="spaceRect" presStyleCnt="0"/>
      <dgm:spPr/>
    </dgm:pt>
    <dgm:pt modelId="{4E04CA18-7F92-4C8F-B31C-B8DC9BFFC00B}" type="pres">
      <dgm:prSet presAssocID="{B71CA56F-3FE0-4E91-A288-148D1A219531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6A22E40D-3490-43F6-BFBB-88887609320F}" type="pres">
      <dgm:prSet presAssocID="{3551302F-D8DD-4233-8F96-BB798392283B}" presName="sibTrans" presStyleCnt="0"/>
      <dgm:spPr/>
    </dgm:pt>
    <dgm:pt modelId="{862E03AE-4DC1-45B4-ACA6-12DC9646DF09}" type="pres">
      <dgm:prSet presAssocID="{40445AAF-79D1-46B9-8D2F-1FE4E740F550}" presName="compNode" presStyleCnt="0"/>
      <dgm:spPr/>
    </dgm:pt>
    <dgm:pt modelId="{FB9B0F2E-A209-4355-A025-0CC7EDD3BBA7}" type="pres">
      <dgm:prSet presAssocID="{40445AAF-79D1-46B9-8D2F-1FE4E740F550}" presName="iconBgRect" presStyleLbl="bgShp" presStyleIdx="3" presStyleCnt="4" custScaleX="226106" custScaleY="99889"/>
      <dgm:spPr>
        <a:xfrm>
          <a:off x="8979265" y="596391"/>
          <a:ext cx="1449891" cy="1449891"/>
        </a:xfrm>
        <a:prstGeom prst="rect">
          <a:avLst/>
        </a:prstGeom>
      </dgm:spPr>
    </dgm:pt>
    <dgm:pt modelId="{65ED3257-C9EC-49C5-B86D-6D93DABEBEEB}" type="pres">
      <dgm:prSet presAssocID="{40445AAF-79D1-46B9-8D2F-1FE4E740F550}" presName="iconRect" presStyleLbl="node1" presStyleIdx="3" presStyleCnt="4" custScaleX="322009" custScaleY="13599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  <dgm:extLst/>
    </dgm:pt>
    <dgm:pt modelId="{70DBFBC5-BFFA-4A86-92C2-38A37C3BA021}" type="pres">
      <dgm:prSet presAssocID="{40445AAF-79D1-46B9-8D2F-1FE4E740F550}" presName="spaceRect" presStyleCnt="0"/>
      <dgm:spPr/>
    </dgm:pt>
    <dgm:pt modelId="{164D16BE-1508-46AB-8E58-77F8E5A2FFCC}" type="pres">
      <dgm:prSet presAssocID="{40445AAF-79D1-46B9-8D2F-1FE4E740F550}" presName="textRect" presStyleLbl="revTx" presStyleIdx="3" presStyleCnt="4" custScaleX="256377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50EC93-7599-4864-9FA8-4A8821018C66}" type="presOf" srcId="{F4EA3051-5518-4A68-9136-046CAA7BA59D}" destId="{C2FDEC8C-E2B9-4774-8D9D-AED7D6C0D55B}" srcOrd="0" destOrd="0" presId="urn:microsoft.com/office/officeart/2018/5/layout/IconCircleLabelList"/>
    <dgm:cxn modelId="{BAC92A33-5E39-4412-BF0C-C784952C018C}" type="presOf" srcId="{40445AAF-79D1-46B9-8D2F-1FE4E740F550}" destId="{164D16BE-1508-46AB-8E58-77F8E5A2FFCC}" srcOrd="0" destOrd="0" presId="urn:microsoft.com/office/officeart/2018/5/layout/IconCircleLabelList"/>
    <dgm:cxn modelId="{A804C30D-F5A2-425F-A93C-8ECFDAC90404}" srcId="{F4EA3051-5518-4A68-9136-046CAA7BA59D}" destId="{40445AAF-79D1-46B9-8D2F-1FE4E740F550}" srcOrd="3" destOrd="0" parTransId="{F4ED57A5-1437-4DDA-B79A-D8002E297C07}" sibTransId="{54582B31-660E-455B-967C-39B58B2EE975}"/>
    <dgm:cxn modelId="{3C09BE9B-8B92-4F85-849A-717ED42FFD0B}" type="presOf" srcId="{18E90AE3-4EFE-423C-815C-68AB5448380C}" destId="{97947764-D5E2-4B83-8EAA-EA54408B4F84}" srcOrd="0" destOrd="0" presId="urn:microsoft.com/office/officeart/2018/5/layout/IconCircleLabelList"/>
    <dgm:cxn modelId="{93986B1C-4F60-4F52-8B62-DB7BDCD7F3BA}" srcId="{F4EA3051-5518-4A68-9136-046CAA7BA59D}" destId="{B71CA56F-3FE0-4E91-A288-148D1A219531}" srcOrd="2" destOrd="0" parTransId="{F2CF152A-3C10-4163-A2A0-FCFEDA46A576}" sibTransId="{3551302F-D8DD-4233-8F96-BB798392283B}"/>
    <dgm:cxn modelId="{BD002338-3552-4A94-9A4C-BF053FACBDE1}" type="presOf" srcId="{B71CA56F-3FE0-4E91-A288-148D1A219531}" destId="{4E04CA18-7F92-4C8F-B31C-B8DC9BFFC00B}" srcOrd="0" destOrd="0" presId="urn:microsoft.com/office/officeart/2018/5/layout/IconCircleLabelList"/>
    <dgm:cxn modelId="{323BDA44-20D3-459D-ADA7-2B127C61C413}" srcId="{F4EA3051-5518-4A68-9136-046CAA7BA59D}" destId="{18E90AE3-4EFE-423C-815C-68AB5448380C}" srcOrd="0" destOrd="0" parTransId="{41D92FFC-2A03-43B5-AD1E-1CCAB508BEDB}" sibTransId="{5EED4C3B-3262-4298-8922-070C75285238}"/>
    <dgm:cxn modelId="{6DD35841-89A1-4549-85C7-92BF0106B3BF}" srcId="{F4EA3051-5518-4A68-9136-046CAA7BA59D}" destId="{C6F41633-0FF0-486A-B30E-1ED0E1D05A80}" srcOrd="1" destOrd="0" parTransId="{8CFF2197-1A2B-4DB8-BB31-03AF3BE2A35D}" sibTransId="{5BC5CE78-D653-4B24-A128-6A4D23EB6487}"/>
    <dgm:cxn modelId="{CDD0FBB8-0886-4C22-927E-6FF3CECB2529}" type="presOf" srcId="{C6F41633-0FF0-486A-B30E-1ED0E1D05A80}" destId="{1B26A24F-F4FA-4000-B231-980697CE6BC5}" srcOrd="0" destOrd="0" presId="urn:microsoft.com/office/officeart/2018/5/layout/IconCircleLabelList"/>
    <dgm:cxn modelId="{3AEBF6BA-0779-4877-ADD5-319164182CB6}" type="presParOf" srcId="{C2FDEC8C-E2B9-4774-8D9D-AED7D6C0D55B}" destId="{D9AA7755-65D4-4A4F-B074-F7F866931976}" srcOrd="0" destOrd="0" presId="urn:microsoft.com/office/officeart/2018/5/layout/IconCircleLabelList"/>
    <dgm:cxn modelId="{6D685894-3B51-4742-8B8C-1FE2983AC7C3}" type="presParOf" srcId="{D9AA7755-65D4-4A4F-B074-F7F866931976}" destId="{2FD584AC-334C-4D98-9E88-D4EE344FF90D}" srcOrd="0" destOrd="0" presId="urn:microsoft.com/office/officeart/2018/5/layout/IconCircleLabelList"/>
    <dgm:cxn modelId="{B7B92DAB-1C57-4F53-B455-8A69D972B14B}" type="presParOf" srcId="{D9AA7755-65D4-4A4F-B074-F7F866931976}" destId="{2E004ED0-9912-4313-AFA2-7904C1513343}" srcOrd="1" destOrd="0" presId="urn:microsoft.com/office/officeart/2018/5/layout/IconCircleLabelList"/>
    <dgm:cxn modelId="{75222A76-6371-4E60-B97A-0C9D46E7515A}" type="presParOf" srcId="{D9AA7755-65D4-4A4F-B074-F7F866931976}" destId="{C7850D4C-BD15-4810-8DA4-9F6899FBDB2F}" srcOrd="2" destOrd="0" presId="urn:microsoft.com/office/officeart/2018/5/layout/IconCircleLabelList"/>
    <dgm:cxn modelId="{DBE4AF70-08BC-4295-BA47-24542D6BC475}" type="presParOf" srcId="{D9AA7755-65D4-4A4F-B074-F7F866931976}" destId="{97947764-D5E2-4B83-8EAA-EA54408B4F84}" srcOrd="3" destOrd="0" presId="urn:microsoft.com/office/officeart/2018/5/layout/IconCircleLabelList"/>
    <dgm:cxn modelId="{7014A335-E14F-4126-97C7-13E7D4E82D79}" type="presParOf" srcId="{C2FDEC8C-E2B9-4774-8D9D-AED7D6C0D55B}" destId="{2818E4B9-6416-4482-9782-ECF7FF702856}" srcOrd="1" destOrd="0" presId="urn:microsoft.com/office/officeart/2018/5/layout/IconCircleLabelList"/>
    <dgm:cxn modelId="{8B0A2CD6-FCCF-42B9-B0BC-543DBA726CDD}" type="presParOf" srcId="{C2FDEC8C-E2B9-4774-8D9D-AED7D6C0D55B}" destId="{5D2065B8-BF24-455A-8EE1-5E67BE48B81B}" srcOrd="2" destOrd="0" presId="urn:microsoft.com/office/officeart/2018/5/layout/IconCircleLabelList"/>
    <dgm:cxn modelId="{424BEA0D-D6D4-4471-986C-F9A0FCC1C535}" type="presParOf" srcId="{5D2065B8-BF24-455A-8EE1-5E67BE48B81B}" destId="{D24D21FC-62C1-4CB3-8209-8661C3C79008}" srcOrd="0" destOrd="0" presId="urn:microsoft.com/office/officeart/2018/5/layout/IconCircleLabelList"/>
    <dgm:cxn modelId="{2D712FCE-E693-44B3-9368-76A2FA836368}" type="presParOf" srcId="{5D2065B8-BF24-455A-8EE1-5E67BE48B81B}" destId="{E1CCDF7A-EBE7-495D-AEE1-FE9FEEA33C81}" srcOrd="1" destOrd="0" presId="urn:microsoft.com/office/officeart/2018/5/layout/IconCircleLabelList"/>
    <dgm:cxn modelId="{9592CB53-DCD1-4BD9-A966-C66AC729FC23}" type="presParOf" srcId="{5D2065B8-BF24-455A-8EE1-5E67BE48B81B}" destId="{AFF203E1-34B6-48E2-B5D4-C37BA4CDBE3D}" srcOrd="2" destOrd="0" presId="urn:microsoft.com/office/officeart/2018/5/layout/IconCircleLabelList"/>
    <dgm:cxn modelId="{899EEA98-FC95-43A6-BB46-3971C1F7C0DD}" type="presParOf" srcId="{5D2065B8-BF24-455A-8EE1-5E67BE48B81B}" destId="{1B26A24F-F4FA-4000-B231-980697CE6BC5}" srcOrd="3" destOrd="0" presId="urn:microsoft.com/office/officeart/2018/5/layout/IconCircleLabelList"/>
    <dgm:cxn modelId="{C35FB77E-52E0-4853-88CB-CBA1A0F868A9}" type="presParOf" srcId="{C2FDEC8C-E2B9-4774-8D9D-AED7D6C0D55B}" destId="{51C87337-A8F2-49D7-9000-D0F5AEC2A3E0}" srcOrd="3" destOrd="0" presId="urn:microsoft.com/office/officeart/2018/5/layout/IconCircleLabelList"/>
    <dgm:cxn modelId="{FB9AFB23-78C6-4FD2-A7F4-F795B6BF6A07}" type="presParOf" srcId="{C2FDEC8C-E2B9-4774-8D9D-AED7D6C0D55B}" destId="{8CE0322A-4FD6-41C9-8DFD-125E5558BCB9}" srcOrd="4" destOrd="0" presId="urn:microsoft.com/office/officeart/2018/5/layout/IconCircleLabelList"/>
    <dgm:cxn modelId="{8DEB5829-F116-425A-A8E2-31EE550D5D70}" type="presParOf" srcId="{8CE0322A-4FD6-41C9-8DFD-125E5558BCB9}" destId="{150E4B2C-C413-4BF2-BE44-61CABB4D422E}" srcOrd="0" destOrd="0" presId="urn:microsoft.com/office/officeart/2018/5/layout/IconCircleLabelList"/>
    <dgm:cxn modelId="{D6543200-46EE-4EC3-8EB7-25E87A62D6EE}" type="presParOf" srcId="{8CE0322A-4FD6-41C9-8DFD-125E5558BCB9}" destId="{338E22CF-4E7D-49DB-8D62-BFBE95644B7C}" srcOrd="1" destOrd="0" presId="urn:microsoft.com/office/officeart/2018/5/layout/IconCircleLabelList"/>
    <dgm:cxn modelId="{E64F7AE5-91EC-43A3-8040-0C4E61182F8E}" type="presParOf" srcId="{8CE0322A-4FD6-41C9-8DFD-125E5558BCB9}" destId="{A4134F78-74E5-417C-9450-B5A5408E0982}" srcOrd="2" destOrd="0" presId="urn:microsoft.com/office/officeart/2018/5/layout/IconCircleLabelList"/>
    <dgm:cxn modelId="{29BC71C9-5771-4BBF-9653-2E06C8B7999E}" type="presParOf" srcId="{8CE0322A-4FD6-41C9-8DFD-125E5558BCB9}" destId="{4E04CA18-7F92-4C8F-B31C-B8DC9BFFC00B}" srcOrd="3" destOrd="0" presId="urn:microsoft.com/office/officeart/2018/5/layout/IconCircleLabelList"/>
    <dgm:cxn modelId="{21E6A1B2-1B1E-4848-8AB9-B4431F338267}" type="presParOf" srcId="{C2FDEC8C-E2B9-4774-8D9D-AED7D6C0D55B}" destId="{6A22E40D-3490-43F6-BFBB-88887609320F}" srcOrd="5" destOrd="0" presId="urn:microsoft.com/office/officeart/2018/5/layout/IconCircleLabelList"/>
    <dgm:cxn modelId="{D3EC028A-082A-47BD-8867-C0092E099E2F}" type="presParOf" srcId="{C2FDEC8C-E2B9-4774-8D9D-AED7D6C0D55B}" destId="{862E03AE-4DC1-45B4-ACA6-12DC9646DF09}" srcOrd="6" destOrd="0" presId="urn:microsoft.com/office/officeart/2018/5/layout/IconCircleLabelList"/>
    <dgm:cxn modelId="{C113A858-8F46-4C5A-8748-3ECBD6A398A2}" type="presParOf" srcId="{862E03AE-4DC1-45B4-ACA6-12DC9646DF09}" destId="{FB9B0F2E-A209-4355-A025-0CC7EDD3BBA7}" srcOrd="0" destOrd="0" presId="urn:microsoft.com/office/officeart/2018/5/layout/IconCircleLabelList"/>
    <dgm:cxn modelId="{7F3EC85E-52E1-472A-97EC-E230665D7860}" type="presParOf" srcId="{862E03AE-4DC1-45B4-ACA6-12DC9646DF09}" destId="{65ED3257-C9EC-49C5-B86D-6D93DABEBEEB}" srcOrd="1" destOrd="0" presId="urn:microsoft.com/office/officeart/2018/5/layout/IconCircleLabelList"/>
    <dgm:cxn modelId="{39E669AC-1B44-45C5-83CD-0DD4528761CA}" type="presParOf" srcId="{862E03AE-4DC1-45B4-ACA6-12DC9646DF09}" destId="{70DBFBC5-BFFA-4A86-92C2-38A37C3BA021}" srcOrd="2" destOrd="0" presId="urn:microsoft.com/office/officeart/2018/5/layout/IconCircleLabelList"/>
    <dgm:cxn modelId="{D2122F2C-5C1E-443B-AE74-353BA9C7B665}" type="presParOf" srcId="{862E03AE-4DC1-45B4-ACA6-12DC9646DF09}" destId="{164D16BE-1508-46AB-8E58-77F8E5A2FFC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26A9FD-8A3E-445E-B0FF-986E9C33385D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7E45622-992F-48E1-895B-FDF74D2CC441}">
      <dgm:prSet custT="1"/>
      <dgm:spPr/>
      <dgm:t>
        <a:bodyPr/>
        <a:lstStyle/>
        <a:p>
          <a:r>
            <a:rPr lang="lv-LV" sz="2000" dirty="0" smtClean="0"/>
            <a:t>..fokusējas uz to, ko </a:t>
          </a:r>
          <a:r>
            <a:rPr lang="lv-LV" sz="2000" b="1" dirty="0" smtClean="0"/>
            <a:t>skolotāji dara, kā un kāpēc reaģē uz izglītojamo individuālajām atšķirībām</a:t>
          </a:r>
          <a:r>
            <a:rPr lang="lv-LV" sz="2000" dirty="0" smtClean="0"/>
            <a:t>, lai izvairītos no noteiktu skolēnu izslēgšanas/izstumšanas no savas klases (Florian, 2014). </a:t>
          </a:r>
        </a:p>
        <a:p>
          <a:r>
            <a:rPr lang="lv-LV" sz="2000" dirty="0" smtClean="0"/>
            <a:t>..ir pedagoģiska reakcija uz individuālām atšķirībām starp skolēniem, </a:t>
          </a:r>
          <a:r>
            <a:rPr lang="lv-LV" sz="2000" b="1" dirty="0" smtClean="0"/>
            <a:t>novēršot iespējamo atstumtību</a:t>
          </a:r>
          <a:r>
            <a:rPr lang="lv-LV" sz="2000" dirty="0" smtClean="0"/>
            <a:t>, ko var radīt atsevišķu izglītojamo nodalīšana izglītības procesā (Florian, </a:t>
          </a:r>
          <a:r>
            <a:rPr lang="lv-LV" sz="2000" dirty="0" err="1" smtClean="0"/>
            <a:t>Beaton</a:t>
          </a:r>
          <a:r>
            <a:rPr lang="lv-LV" sz="2000" dirty="0" smtClean="0"/>
            <a:t>, 2018).</a:t>
          </a:r>
          <a:endParaRPr lang="en-US" sz="2000" dirty="0" smtClean="0"/>
        </a:p>
        <a:p>
          <a:endParaRPr lang="en-US" sz="2000" dirty="0" smtClean="0"/>
        </a:p>
        <a:p>
          <a:pPr>
            <a:lnSpc>
              <a:spcPct val="100000"/>
            </a:lnSpc>
          </a:pPr>
          <a:endParaRPr lang="en-US" sz="2000" dirty="0"/>
        </a:p>
      </dgm:t>
    </dgm:pt>
    <dgm:pt modelId="{0B5621C4-1F65-4228-9461-5ADA5FA56E97}" type="parTrans" cxnId="{B9607CB9-1DB7-469F-AAB4-1C562912B451}">
      <dgm:prSet/>
      <dgm:spPr/>
      <dgm:t>
        <a:bodyPr/>
        <a:lstStyle/>
        <a:p>
          <a:endParaRPr lang="en-US" sz="2400"/>
        </a:p>
      </dgm:t>
    </dgm:pt>
    <dgm:pt modelId="{543ABF88-8046-4F4F-B04D-9B58FD92500A}" type="sibTrans" cxnId="{B9607CB9-1DB7-469F-AAB4-1C562912B451}">
      <dgm:prSet/>
      <dgm:spPr/>
      <dgm:t>
        <a:bodyPr/>
        <a:lstStyle/>
        <a:p>
          <a:endParaRPr lang="en-US" sz="2400"/>
        </a:p>
      </dgm:t>
    </dgm:pt>
    <dgm:pt modelId="{2D3D5CF4-2EED-429B-98AE-35AB93B9F6C7}">
      <dgm:prSet custT="1"/>
      <dgm:spPr/>
      <dgm:t>
        <a:bodyPr/>
        <a:lstStyle/>
        <a:p>
          <a:r>
            <a:rPr lang="lv-LV" sz="2000" dirty="0" smtClean="0"/>
            <a:t>Diferencēšana</a:t>
          </a:r>
        </a:p>
        <a:p>
          <a:r>
            <a:rPr lang="lv-LV" sz="2000" dirty="0" smtClean="0"/>
            <a:t>Personalizētā mācīšanās</a:t>
          </a:r>
        </a:p>
        <a:p>
          <a:r>
            <a:rPr lang="lv-LV" sz="2000" dirty="0" smtClean="0"/>
            <a:t>Universālais dizains</a:t>
          </a:r>
          <a:endParaRPr lang="en-US" sz="2000" dirty="0"/>
        </a:p>
      </dgm:t>
    </dgm:pt>
    <dgm:pt modelId="{E224FED0-774D-4CAD-B12C-4EAC5524F6FD}" type="parTrans" cxnId="{877E4418-A03D-44B8-9ABC-1F665BE9CCD0}">
      <dgm:prSet/>
      <dgm:spPr/>
      <dgm:t>
        <a:bodyPr/>
        <a:lstStyle/>
        <a:p>
          <a:endParaRPr lang="en-US" sz="2400"/>
        </a:p>
      </dgm:t>
    </dgm:pt>
    <dgm:pt modelId="{84DF4379-BF79-46B7-ADB8-9A79146A8D8A}" type="sibTrans" cxnId="{877E4418-A03D-44B8-9ABC-1F665BE9CCD0}">
      <dgm:prSet/>
      <dgm:spPr/>
      <dgm:t>
        <a:bodyPr/>
        <a:lstStyle/>
        <a:p>
          <a:endParaRPr lang="en-US" sz="2400"/>
        </a:p>
      </dgm:t>
    </dgm:pt>
    <dgm:pt modelId="{17544108-F315-433A-B824-AEE1117103A4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000" dirty="0"/>
        </a:p>
      </dgm:t>
    </dgm:pt>
    <dgm:pt modelId="{E46B8FB3-5844-4A2C-9EE4-C42BFBEF515C}" type="parTrans" cxnId="{7E475BC0-3D86-490B-B90C-C9DF4E5FB575}">
      <dgm:prSet/>
      <dgm:spPr/>
      <dgm:t>
        <a:bodyPr/>
        <a:lstStyle/>
        <a:p>
          <a:endParaRPr lang="en-US" sz="2400"/>
        </a:p>
      </dgm:t>
    </dgm:pt>
    <dgm:pt modelId="{935D7B06-5D39-4EC5-8776-9EF990430FB3}" type="sibTrans" cxnId="{7E475BC0-3D86-490B-B90C-C9DF4E5FB575}">
      <dgm:prSet/>
      <dgm:spPr/>
      <dgm:t>
        <a:bodyPr/>
        <a:lstStyle/>
        <a:p>
          <a:endParaRPr lang="en-US" sz="2400"/>
        </a:p>
      </dgm:t>
    </dgm:pt>
    <dgm:pt modelId="{C9AE57BB-0A71-47EB-93D1-F82F054FB6D8}" type="pres">
      <dgm:prSet presAssocID="{CB26A9FD-8A3E-445E-B0FF-986E9C33385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549E38-077A-452B-ADBC-BC18C822F79F}" type="pres">
      <dgm:prSet presAssocID="{47E45622-992F-48E1-895B-FDF74D2CC441}" presName="compNode" presStyleCnt="0"/>
      <dgm:spPr/>
    </dgm:pt>
    <dgm:pt modelId="{E5282840-DFDF-46C0-B6D0-BB3B6EA190CF}" type="pres">
      <dgm:prSet presAssocID="{47E45622-992F-48E1-895B-FDF74D2CC441}" presName="iconRect" presStyleLbl="node1" presStyleIdx="0" presStyleCnt="3" custScaleX="68302" custScaleY="68302" custLinFactNeighborX="-82988" custLinFactNeighborY="1857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EA8CE76D-A3CD-4A54-B1DC-98A64216F2C3}" type="pres">
      <dgm:prSet presAssocID="{47E45622-992F-48E1-895B-FDF74D2CC441}" presName="spaceRect" presStyleCnt="0"/>
      <dgm:spPr/>
    </dgm:pt>
    <dgm:pt modelId="{F55C629B-A348-4442-9854-6639F243A036}" type="pres">
      <dgm:prSet presAssocID="{47E45622-992F-48E1-895B-FDF74D2CC441}" presName="textRect" presStyleLbl="revTx" presStyleIdx="0" presStyleCnt="3" custScaleX="257229" custScaleY="100000" custLinFactNeighborX="-22661" custLinFactNeighborY="-2333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BB1E111D-A14A-4C55-8E32-C62906F4D546}" type="pres">
      <dgm:prSet presAssocID="{543ABF88-8046-4F4F-B04D-9B58FD92500A}" presName="sibTrans" presStyleCnt="0"/>
      <dgm:spPr/>
    </dgm:pt>
    <dgm:pt modelId="{FD416590-D057-413E-A3A4-5F6F8FEDB308}" type="pres">
      <dgm:prSet presAssocID="{2D3D5CF4-2EED-429B-98AE-35AB93B9F6C7}" presName="compNode" presStyleCnt="0"/>
      <dgm:spPr/>
    </dgm:pt>
    <dgm:pt modelId="{835FF382-504E-4BBF-8487-A321A7034E3E}" type="pres">
      <dgm:prSet presAssocID="{2D3D5CF4-2EED-429B-98AE-35AB93B9F6C7}" presName="iconRect" presStyleLbl="node1" presStyleIdx="1" presStyleCnt="3" custScaleX="62093" custScaleY="62093" custLinFactNeighborX="4880" custLinFactNeighborY="5173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68239825-8633-48A1-8221-2C4D187F7714}" type="pres">
      <dgm:prSet presAssocID="{2D3D5CF4-2EED-429B-98AE-35AB93B9F6C7}" presName="spaceRect" presStyleCnt="0"/>
      <dgm:spPr/>
    </dgm:pt>
    <dgm:pt modelId="{86CE426D-B6AC-440B-A47F-3FDB6A8600E6}" type="pres">
      <dgm:prSet presAssocID="{2D3D5CF4-2EED-429B-98AE-35AB93B9F6C7}" presName="textRect" presStyleLbl="revTx" presStyleIdx="1" presStyleCnt="3" custScaleX="137004" custScaleY="174409" custLinFactNeighborX="3076" custLinFactNeighborY="48169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D6249A4-721B-4F2C-A4C4-5EBEDC2F02ED}" type="pres">
      <dgm:prSet presAssocID="{84DF4379-BF79-46B7-ADB8-9A79146A8D8A}" presName="sibTrans" presStyleCnt="0"/>
      <dgm:spPr/>
    </dgm:pt>
    <dgm:pt modelId="{29DCAD87-8CBF-451A-8E77-2149ED4066C9}" type="pres">
      <dgm:prSet presAssocID="{17544108-F315-433A-B824-AEE1117103A4}" presName="compNode" presStyleCnt="0"/>
      <dgm:spPr/>
    </dgm:pt>
    <dgm:pt modelId="{4F5D0D24-1345-49A4-8F73-49183F4D5271}" type="pres">
      <dgm:prSet presAssocID="{17544108-F315-433A-B824-AEE1117103A4}" presName="iconRect" presStyleLbl="node1" presStyleIdx="2" presStyleCnt="3" custScaleX="62093" custScaleY="62093" custLinFactNeighborX="19142" custLinFactNeighborY="19522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7D5911E-EB75-4DEF-8480-799118258D70}" type="pres">
      <dgm:prSet presAssocID="{17544108-F315-433A-B824-AEE1117103A4}" presName="spaceRect" presStyleCnt="0"/>
      <dgm:spPr/>
    </dgm:pt>
    <dgm:pt modelId="{9F4C5DAA-F441-4E57-A5A2-7094A6037365}" type="pres">
      <dgm:prSet presAssocID="{17544108-F315-433A-B824-AEE1117103A4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7E4418-A03D-44B8-9ABC-1F665BE9CCD0}" srcId="{CB26A9FD-8A3E-445E-B0FF-986E9C33385D}" destId="{2D3D5CF4-2EED-429B-98AE-35AB93B9F6C7}" srcOrd="1" destOrd="0" parTransId="{E224FED0-774D-4CAD-B12C-4EAC5524F6FD}" sibTransId="{84DF4379-BF79-46B7-ADB8-9A79146A8D8A}"/>
    <dgm:cxn modelId="{B9607CB9-1DB7-469F-AAB4-1C562912B451}" srcId="{CB26A9FD-8A3E-445E-B0FF-986E9C33385D}" destId="{47E45622-992F-48E1-895B-FDF74D2CC441}" srcOrd="0" destOrd="0" parTransId="{0B5621C4-1F65-4228-9461-5ADA5FA56E97}" sibTransId="{543ABF88-8046-4F4F-B04D-9B58FD92500A}"/>
    <dgm:cxn modelId="{A5E74ACF-66B2-4B67-B47B-5291A0DCC11C}" type="presOf" srcId="{17544108-F315-433A-B824-AEE1117103A4}" destId="{9F4C5DAA-F441-4E57-A5A2-7094A6037365}" srcOrd="0" destOrd="0" presId="urn:microsoft.com/office/officeart/2018/2/layout/IconLabelList"/>
    <dgm:cxn modelId="{7E475BC0-3D86-490B-B90C-C9DF4E5FB575}" srcId="{CB26A9FD-8A3E-445E-B0FF-986E9C33385D}" destId="{17544108-F315-433A-B824-AEE1117103A4}" srcOrd="2" destOrd="0" parTransId="{E46B8FB3-5844-4A2C-9EE4-C42BFBEF515C}" sibTransId="{935D7B06-5D39-4EC5-8776-9EF990430FB3}"/>
    <dgm:cxn modelId="{FF67605A-22FA-4BFE-B3D0-3C8DA7F51656}" type="presOf" srcId="{2D3D5CF4-2EED-429B-98AE-35AB93B9F6C7}" destId="{86CE426D-B6AC-440B-A47F-3FDB6A8600E6}" srcOrd="0" destOrd="0" presId="urn:microsoft.com/office/officeart/2018/2/layout/IconLabelList"/>
    <dgm:cxn modelId="{2B1082E5-4A8A-4EDD-B933-1E80DB89EF18}" type="presOf" srcId="{47E45622-992F-48E1-895B-FDF74D2CC441}" destId="{F55C629B-A348-4442-9854-6639F243A036}" srcOrd="0" destOrd="0" presId="urn:microsoft.com/office/officeart/2018/2/layout/IconLabelList"/>
    <dgm:cxn modelId="{9ECC0239-72AF-498B-B99D-4E3EB219E218}" type="presOf" srcId="{CB26A9FD-8A3E-445E-B0FF-986E9C33385D}" destId="{C9AE57BB-0A71-47EB-93D1-F82F054FB6D8}" srcOrd="0" destOrd="0" presId="urn:microsoft.com/office/officeart/2018/2/layout/IconLabelList"/>
    <dgm:cxn modelId="{FE79EE26-2FFA-49AF-8197-0B6E066AC4A6}" type="presParOf" srcId="{C9AE57BB-0A71-47EB-93D1-F82F054FB6D8}" destId="{68549E38-077A-452B-ADBC-BC18C822F79F}" srcOrd="0" destOrd="0" presId="urn:microsoft.com/office/officeart/2018/2/layout/IconLabelList"/>
    <dgm:cxn modelId="{79834897-BB95-4645-A251-9566340B2078}" type="presParOf" srcId="{68549E38-077A-452B-ADBC-BC18C822F79F}" destId="{E5282840-DFDF-46C0-B6D0-BB3B6EA190CF}" srcOrd="0" destOrd="0" presId="urn:microsoft.com/office/officeart/2018/2/layout/IconLabelList"/>
    <dgm:cxn modelId="{03D6BE2F-7DBC-4FB6-8549-486C7E4B5540}" type="presParOf" srcId="{68549E38-077A-452B-ADBC-BC18C822F79F}" destId="{EA8CE76D-A3CD-4A54-B1DC-98A64216F2C3}" srcOrd="1" destOrd="0" presId="urn:microsoft.com/office/officeart/2018/2/layout/IconLabelList"/>
    <dgm:cxn modelId="{024E9203-448A-43AD-B882-396F51B63D52}" type="presParOf" srcId="{68549E38-077A-452B-ADBC-BC18C822F79F}" destId="{F55C629B-A348-4442-9854-6639F243A036}" srcOrd="2" destOrd="0" presId="urn:microsoft.com/office/officeart/2018/2/layout/IconLabelList"/>
    <dgm:cxn modelId="{6D3BBE4D-D861-4880-A79B-56C641D70C8F}" type="presParOf" srcId="{C9AE57BB-0A71-47EB-93D1-F82F054FB6D8}" destId="{BB1E111D-A14A-4C55-8E32-C62906F4D546}" srcOrd="1" destOrd="0" presId="urn:microsoft.com/office/officeart/2018/2/layout/IconLabelList"/>
    <dgm:cxn modelId="{7FFCFC8E-94AF-4034-8BF1-F52951B4A6C9}" type="presParOf" srcId="{C9AE57BB-0A71-47EB-93D1-F82F054FB6D8}" destId="{FD416590-D057-413E-A3A4-5F6F8FEDB308}" srcOrd="2" destOrd="0" presId="urn:microsoft.com/office/officeart/2018/2/layout/IconLabelList"/>
    <dgm:cxn modelId="{5451242C-DD35-4D87-860E-AE472FF6562B}" type="presParOf" srcId="{FD416590-D057-413E-A3A4-5F6F8FEDB308}" destId="{835FF382-504E-4BBF-8487-A321A7034E3E}" srcOrd="0" destOrd="0" presId="urn:microsoft.com/office/officeart/2018/2/layout/IconLabelList"/>
    <dgm:cxn modelId="{DBE1780C-0B47-4BA4-BEB3-1D84F48A11E9}" type="presParOf" srcId="{FD416590-D057-413E-A3A4-5F6F8FEDB308}" destId="{68239825-8633-48A1-8221-2C4D187F7714}" srcOrd="1" destOrd="0" presId="urn:microsoft.com/office/officeart/2018/2/layout/IconLabelList"/>
    <dgm:cxn modelId="{D63F32BA-06C4-4524-BC87-1614DD01C94C}" type="presParOf" srcId="{FD416590-D057-413E-A3A4-5F6F8FEDB308}" destId="{86CE426D-B6AC-440B-A47F-3FDB6A8600E6}" srcOrd="2" destOrd="0" presId="urn:microsoft.com/office/officeart/2018/2/layout/IconLabelList"/>
    <dgm:cxn modelId="{42507471-130B-4005-AAF8-20964D5EE896}" type="presParOf" srcId="{C9AE57BB-0A71-47EB-93D1-F82F054FB6D8}" destId="{5D6249A4-721B-4F2C-A4C4-5EBEDC2F02ED}" srcOrd="3" destOrd="0" presId="urn:microsoft.com/office/officeart/2018/2/layout/IconLabelList"/>
    <dgm:cxn modelId="{78137A2F-97FD-423A-8460-12811C9CF082}" type="presParOf" srcId="{C9AE57BB-0A71-47EB-93D1-F82F054FB6D8}" destId="{29DCAD87-8CBF-451A-8E77-2149ED4066C9}" srcOrd="4" destOrd="0" presId="urn:microsoft.com/office/officeart/2018/2/layout/IconLabelList"/>
    <dgm:cxn modelId="{A693222E-A5C5-432D-BFBA-B88623EFF4BB}" type="presParOf" srcId="{29DCAD87-8CBF-451A-8E77-2149ED4066C9}" destId="{4F5D0D24-1345-49A4-8F73-49183F4D5271}" srcOrd="0" destOrd="0" presId="urn:microsoft.com/office/officeart/2018/2/layout/IconLabelList"/>
    <dgm:cxn modelId="{329299AA-1AA9-48F1-8227-C69BFB679AFB}" type="presParOf" srcId="{29DCAD87-8CBF-451A-8E77-2149ED4066C9}" destId="{17D5911E-EB75-4DEF-8480-799118258D70}" srcOrd="1" destOrd="0" presId="urn:microsoft.com/office/officeart/2018/2/layout/IconLabelList"/>
    <dgm:cxn modelId="{43F7631A-5D71-4297-8038-35313A0EBE1C}" type="presParOf" srcId="{29DCAD87-8CBF-451A-8E77-2149ED4066C9}" destId="{9F4C5DAA-F441-4E57-A5A2-7094A603736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BC1820-0E7C-4CC8-AF32-90D056649DD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4A9FD8-F785-44C2-9FDE-4644D2939FC9}">
      <dgm:prSet/>
      <dgm:spPr/>
      <dgm:t>
        <a:bodyPr/>
        <a:lstStyle/>
        <a:p>
          <a:pPr>
            <a:lnSpc>
              <a:spcPct val="100000"/>
            </a:lnSpc>
          </a:pPr>
          <a:r>
            <a:rPr lang="lv-LV" dirty="0" smtClean="0">
              <a:solidFill>
                <a:schemeClr val="bg1"/>
              </a:solidFill>
            </a:rPr>
            <a:t>Kas notiek ar iekļaujošo izglītību krīzes laikā?  </a:t>
          </a:r>
          <a:endParaRPr lang="en-US" dirty="0">
            <a:solidFill>
              <a:schemeClr val="bg1"/>
            </a:solidFill>
          </a:endParaRPr>
        </a:p>
      </dgm:t>
    </dgm:pt>
    <dgm:pt modelId="{3811FAB2-DEC4-40CD-B436-1EA2FF424EC6}" type="parTrans" cxnId="{0BFF8536-7CDC-402B-BB87-1C975AE3F3C5}">
      <dgm:prSet/>
      <dgm:spPr/>
      <dgm:t>
        <a:bodyPr/>
        <a:lstStyle/>
        <a:p>
          <a:endParaRPr lang="en-US"/>
        </a:p>
      </dgm:t>
    </dgm:pt>
    <dgm:pt modelId="{FEBF54AD-35F6-4AEC-B3E6-42CEA4068404}" type="sibTrans" cxnId="{0BFF8536-7CDC-402B-BB87-1C975AE3F3C5}">
      <dgm:prSet/>
      <dgm:spPr/>
      <dgm:t>
        <a:bodyPr/>
        <a:lstStyle/>
        <a:p>
          <a:endParaRPr lang="en-US"/>
        </a:p>
      </dgm:t>
    </dgm:pt>
    <dgm:pt modelId="{658DB0DD-496D-48FB-8B5A-ACAA73AC9B72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v-LV" dirty="0" smtClean="0">
              <a:solidFill>
                <a:schemeClr val="bg1"/>
              </a:solidFill>
            </a:rPr>
            <a:t>Ko mēs varam darīt?</a:t>
          </a:r>
          <a:endParaRPr lang="en-US" dirty="0" smtClean="0">
            <a:solidFill>
              <a:schemeClr val="bg1"/>
            </a:solidFill>
          </a:endParaRPr>
        </a:p>
      </dgm:t>
    </dgm:pt>
    <dgm:pt modelId="{9A45E2A2-9212-4296-A561-44FEB6723FA9}" type="parTrans" cxnId="{FA3688ED-5322-4AB2-8ECC-1874D8B53532}">
      <dgm:prSet/>
      <dgm:spPr/>
      <dgm:t>
        <a:bodyPr/>
        <a:lstStyle/>
        <a:p>
          <a:endParaRPr lang="en-US"/>
        </a:p>
      </dgm:t>
    </dgm:pt>
    <dgm:pt modelId="{22C41B1D-4A52-4229-ADBC-7E4C5E5C3B73}" type="sibTrans" cxnId="{FA3688ED-5322-4AB2-8ECC-1874D8B53532}">
      <dgm:prSet/>
      <dgm:spPr/>
      <dgm:t>
        <a:bodyPr/>
        <a:lstStyle/>
        <a:p>
          <a:endParaRPr lang="en-US"/>
        </a:p>
      </dgm:t>
    </dgm:pt>
    <dgm:pt modelId="{62B988CA-B890-45A0-A09D-F938A17DC46E}" type="pres">
      <dgm:prSet presAssocID="{FEBC1820-0E7C-4CC8-AF32-90D056649DD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3F0E0E-FE7F-47BA-904E-1B6FD1466123}" type="pres">
      <dgm:prSet presAssocID="{FB4A9FD8-F785-44C2-9FDE-4644D2939FC9}" presName="compNode" presStyleCnt="0"/>
      <dgm:spPr/>
    </dgm:pt>
    <dgm:pt modelId="{55211292-5724-4CF3-9B68-C9C37D007AE6}" type="pres">
      <dgm:prSet presAssocID="{FB4A9FD8-F785-44C2-9FDE-4644D2939FC9}" presName="bgRect" presStyleLbl="bgShp" presStyleIdx="0" presStyleCnt="2" custLinFactNeighborX="-757" custLinFactNeighborY="-68550"/>
      <dgm:spPr>
        <a:xfrm>
          <a:off x="0" y="849991"/>
          <a:ext cx="5906181" cy="1569215"/>
        </a:xfrm>
        <a:prstGeom prst="rect">
          <a:avLst/>
        </a:prstGeom>
        <a:solidFill>
          <a:schemeClr val="accent1">
            <a:lumMod val="50000"/>
          </a:schemeClr>
        </a:solidFill>
      </dgm:spPr>
    </dgm:pt>
    <dgm:pt modelId="{863410B7-CA0F-43F4-960E-9DA7059AF511}" type="pres">
      <dgm:prSet presAssocID="{FB4A9FD8-F785-44C2-9FDE-4644D2939FC9}" presName="iconRect" presStyleLbl="node1" presStyleIdx="0" presStyleCnt="2" custLinFactY="112053" custLinFactNeighborX="-9446" custLinFactNeighborY="200000"/>
      <dgm:spPr>
        <a:ln>
          <a:noFill/>
        </a:ln>
      </dgm:spPr>
      <dgm:t>
        <a:bodyPr/>
        <a:lstStyle/>
        <a:p>
          <a:endParaRPr lang="en-US"/>
        </a:p>
      </dgm:t>
      <dgm:extLst/>
    </dgm:pt>
    <dgm:pt modelId="{D9898D1A-E064-4261-B88A-4EB8AC0EA74E}" type="pres">
      <dgm:prSet presAssocID="{FB4A9FD8-F785-44C2-9FDE-4644D2939FC9}" presName="spaceRect" presStyleCnt="0"/>
      <dgm:spPr/>
    </dgm:pt>
    <dgm:pt modelId="{9B72B821-D3EB-46EE-BCA0-DA5A1D91AF84}" type="pres">
      <dgm:prSet presAssocID="{FB4A9FD8-F785-44C2-9FDE-4644D2939FC9}" presName="parTx" presStyleLbl="revTx" presStyleIdx="0" presStyleCnt="2" custLinFactNeighborX="-6564" custLinFactNeighborY="-6085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25FFD97-9CE9-4F1F-BFB2-1B08A76669C0}" type="pres">
      <dgm:prSet presAssocID="{FEBF54AD-35F6-4AEC-B3E6-42CEA4068404}" presName="sibTrans" presStyleCnt="0"/>
      <dgm:spPr/>
    </dgm:pt>
    <dgm:pt modelId="{E0BD8FEF-3692-47A7-9253-82960931F6B7}" type="pres">
      <dgm:prSet presAssocID="{658DB0DD-496D-48FB-8B5A-ACAA73AC9B72}" presName="compNode" presStyleCnt="0"/>
      <dgm:spPr/>
    </dgm:pt>
    <dgm:pt modelId="{5EDC32A8-8A30-43AA-B28C-4DE1051927E9}" type="pres">
      <dgm:prSet presAssocID="{658DB0DD-496D-48FB-8B5A-ACAA73AC9B72}" presName="bgRect" presStyleLbl="bgShp" presStyleIdx="1" presStyleCnt="2" custLinFactNeighborX="1337" custLinFactNeighborY="50342"/>
      <dgm:spPr>
        <a:xfrm>
          <a:off x="0" y="2811510"/>
          <a:ext cx="5906181" cy="1569215"/>
        </a:xfrm>
        <a:prstGeom prst="rect">
          <a:avLst/>
        </a:prstGeom>
        <a:solidFill>
          <a:schemeClr val="accent4">
            <a:lumMod val="50000"/>
          </a:schemeClr>
        </a:solidFill>
      </dgm:spPr>
    </dgm:pt>
    <dgm:pt modelId="{6AC72B6A-45B7-4ABB-9EFD-F5AC17DE9608}" type="pres">
      <dgm:prSet presAssocID="{658DB0DD-496D-48FB-8B5A-ACAA73AC9B72}" presName="iconRect" presStyleLbl="node1" presStyleIdx="1" presStyleCnt="2" custLinFactNeighborX="-393" custLinFactNeighborY="9052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C3CD3599-88DE-4DEB-81BF-520379977D7B}" type="pres">
      <dgm:prSet presAssocID="{658DB0DD-496D-48FB-8B5A-ACAA73AC9B72}" presName="spaceRect" presStyleCnt="0"/>
      <dgm:spPr/>
    </dgm:pt>
    <dgm:pt modelId="{E7286CCF-EBB1-4A29-B240-4BC3DA177E84}" type="pres">
      <dgm:prSet presAssocID="{658DB0DD-496D-48FB-8B5A-ACAA73AC9B72}" presName="parTx" presStyleLbl="revTx" presStyleIdx="1" presStyleCnt="2" custLinFactNeighborX="2209" custLinFactNeighborY="4923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0BFF8536-7CDC-402B-BB87-1C975AE3F3C5}" srcId="{FEBC1820-0E7C-4CC8-AF32-90D056649DDF}" destId="{FB4A9FD8-F785-44C2-9FDE-4644D2939FC9}" srcOrd="0" destOrd="0" parTransId="{3811FAB2-DEC4-40CD-B436-1EA2FF424EC6}" sibTransId="{FEBF54AD-35F6-4AEC-B3E6-42CEA4068404}"/>
    <dgm:cxn modelId="{61977E78-748F-4B5D-8121-664EFC829AE6}" type="presOf" srcId="{FB4A9FD8-F785-44C2-9FDE-4644D2939FC9}" destId="{9B72B821-D3EB-46EE-BCA0-DA5A1D91AF84}" srcOrd="0" destOrd="0" presId="urn:microsoft.com/office/officeart/2018/2/layout/IconVerticalSolidList"/>
    <dgm:cxn modelId="{1ABD34FB-5C70-4EF9-A5D8-322B9B4207E4}" type="presOf" srcId="{FEBC1820-0E7C-4CC8-AF32-90D056649DDF}" destId="{62B988CA-B890-45A0-A09D-F938A17DC46E}" srcOrd="0" destOrd="0" presId="urn:microsoft.com/office/officeart/2018/2/layout/IconVerticalSolidList"/>
    <dgm:cxn modelId="{940E105F-883F-44D4-9F56-0B7FE14915E9}" type="presOf" srcId="{658DB0DD-496D-48FB-8B5A-ACAA73AC9B72}" destId="{E7286CCF-EBB1-4A29-B240-4BC3DA177E84}" srcOrd="0" destOrd="0" presId="urn:microsoft.com/office/officeart/2018/2/layout/IconVerticalSolidList"/>
    <dgm:cxn modelId="{FA3688ED-5322-4AB2-8ECC-1874D8B53532}" srcId="{FEBC1820-0E7C-4CC8-AF32-90D056649DDF}" destId="{658DB0DD-496D-48FB-8B5A-ACAA73AC9B72}" srcOrd="1" destOrd="0" parTransId="{9A45E2A2-9212-4296-A561-44FEB6723FA9}" sibTransId="{22C41B1D-4A52-4229-ADBC-7E4C5E5C3B73}"/>
    <dgm:cxn modelId="{0AB8BE59-62C3-4D52-852D-3357A42DC1CB}" type="presParOf" srcId="{62B988CA-B890-45A0-A09D-F938A17DC46E}" destId="{D13F0E0E-FE7F-47BA-904E-1B6FD1466123}" srcOrd="0" destOrd="0" presId="urn:microsoft.com/office/officeart/2018/2/layout/IconVerticalSolidList"/>
    <dgm:cxn modelId="{40248949-64A5-44F1-9329-14F317069236}" type="presParOf" srcId="{D13F0E0E-FE7F-47BA-904E-1B6FD1466123}" destId="{55211292-5724-4CF3-9B68-C9C37D007AE6}" srcOrd="0" destOrd="0" presId="urn:microsoft.com/office/officeart/2018/2/layout/IconVerticalSolidList"/>
    <dgm:cxn modelId="{C7EA334F-CBDA-4D2C-9DA9-FD467FB1B932}" type="presParOf" srcId="{D13F0E0E-FE7F-47BA-904E-1B6FD1466123}" destId="{863410B7-CA0F-43F4-960E-9DA7059AF511}" srcOrd="1" destOrd="0" presId="urn:microsoft.com/office/officeart/2018/2/layout/IconVerticalSolidList"/>
    <dgm:cxn modelId="{926CA147-421B-4FCE-94A0-03F7BC3DCFE1}" type="presParOf" srcId="{D13F0E0E-FE7F-47BA-904E-1B6FD1466123}" destId="{D9898D1A-E064-4261-B88A-4EB8AC0EA74E}" srcOrd="2" destOrd="0" presId="urn:microsoft.com/office/officeart/2018/2/layout/IconVerticalSolidList"/>
    <dgm:cxn modelId="{00D14914-C13B-4223-9651-F5BE3FB276F6}" type="presParOf" srcId="{D13F0E0E-FE7F-47BA-904E-1B6FD1466123}" destId="{9B72B821-D3EB-46EE-BCA0-DA5A1D91AF84}" srcOrd="3" destOrd="0" presId="urn:microsoft.com/office/officeart/2018/2/layout/IconVerticalSolidList"/>
    <dgm:cxn modelId="{920DD7CD-897E-4B37-BD43-A1B2E58CE2CB}" type="presParOf" srcId="{62B988CA-B890-45A0-A09D-F938A17DC46E}" destId="{025FFD97-9CE9-4F1F-BFB2-1B08A76669C0}" srcOrd="1" destOrd="0" presId="urn:microsoft.com/office/officeart/2018/2/layout/IconVerticalSolidList"/>
    <dgm:cxn modelId="{77849E9C-8FA9-46BD-AF4D-35721A917D7D}" type="presParOf" srcId="{62B988CA-B890-45A0-A09D-F938A17DC46E}" destId="{E0BD8FEF-3692-47A7-9253-82960931F6B7}" srcOrd="2" destOrd="0" presId="urn:microsoft.com/office/officeart/2018/2/layout/IconVerticalSolidList"/>
    <dgm:cxn modelId="{E81A4F51-8CB5-43FA-916F-E102953BCAC4}" type="presParOf" srcId="{E0BD8FEF-3692-47A7-9253-82960931F6B7}" destId="{5EDC32A8-8A30-43AA-B28C-4DE1051927E9}" srcOrd="0" destOrd="0" presId="urn:microsoft.com/office/officeart/2018/2/layout/IconVerticalSolidList"/>
    <dgm:cxn modelId="{AD227CB4-5B9B-4BE2-BA14-9989AF96D370}" type="presParOf" srcId="{E0BD8FEF-3692-47A7-9253-82960931F6B7}" destId="{6AC72B6A-45B7-4ABB-9EFD-F5AC17DE9608}" srcOrd="1" destOrd="0" presId="urn:microsoft.com/office/officeart/2018/2/layout/IconVerticalSolidList"/>
    <dgm:cxn modelId="{4E154464-E1AA-488E-BD2F-70AF214AC0E4}" type="presParOf" srcId="{E0BD8FEF-3692-47A7-9253-82960931F6B7}" destId="{C3CD3599-88DE-4DEB-81BF-520379977D7B}" srcOrd="2" destOrd="0" presId="urn:microsoft.com/office/officeart/2018/2/layout/IconVerticalSolidList"/>
    <dgm:cxn modelId="{A4329523-DF54-4571-9B6A-0350FE851B90}" type="presParOf" srcId="{E0BD8FEF-3692-47A7-9253-82960931F6B7}" destId="{E7286CCF-EBB1-4A29-B240-4BC3DA177E8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951F77-4E36-4893-91C6-3151A6D5169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C68B812-A325-41D8-A08E-C2392666DF66}">
      <dgm:prSet custT="1"/>
      <dgm:spPr/>
      <dgm:t>
        <a:bodyPr/>
        <a:lstStyle/>
        <a:p>
          <a:r>
            <a:rPr lang="en-US" sz="2400" b="1" i="0" dirty="0" smtClean="0">
              <a:solidFill>
                <a:schemeClr val="bg1"/>
              </a:solidFill>
            </a:rPr>
            <a:t>E</a:t>
          </a:r>
          <a:r>
            <a:rPr lang="lv-LV" sz="2400" b="1" i="0" dirty="0" smtClean="0">
              <a:solidFill>
                <a:schemeClr val="bg1"/>
              </a:solidFill>
            </a:rPr>
            <a:t>pasts:</a:t>
          </a:r>
          <a:r>
            <a:rPr lang="en-US" sz="2400" b="0" i="0" dirty="0">
              <a:solidFill>
                <a:schemeClr val="bg1"/>
              </a:solidFill>
            </a:rPr>
            <a:t/>
          </a:r>
          <a:br>
            <a:rPr lang="en-US" sz="2400" b="0" i="0" dirty="0">
              <a:solidFill>
                <a:schemeClr val="bg1"/>
              </a:solidFill>
            </a:rPr>
          </a:br>
          <a:r>
            <a:rPr lang="lv-LV" sz="2400" b="0" i="0" dirty="0" smtClean="0">
              <a:solidFill>
                <a:schemeClr val="bg1"/>
              </a:solidFill>
            </a:rPr>
            <a:t>dita.nimante@lu.lv</a:t>
          </a:r>
          <a:endParaRPr lang="en-US" sz="2400" b="0" i="0" dirty="0">
            <a:solidFill>
              <a:schemeClr val="bg1"/>
            </a:solidFill>
          </a:endParaRPr>
        </a:p>
      </dgm:t>
    </dgm:pt>
    <dgm:pt modelId="{23A01A1D-B409-49E7-91BA-2321B9A237C2}" type="parTrans" cxnId="{AAD26E9B-C129-46B7-BFCC-98D5999B6B9A}">
      <dgm:prSet/>
      <dgm:spPr/>
      <dgm:t>
        <a:bodyPr/>
        <a:lstStyle/>
        <a:p>
          <a:endParaRPr lang="en-US" b="0" i="0"/>
        </a:p>
      </dgm:t>
    </dgm:pt>
    <dgm:pt modelId="{E950D3C2-0472-429B-98B0-86C856FA65A1}" type="sibTrans" cxnId="{AAD26E9B-C129-46B7-BFCC-98D5999B6B9A}">
      <dgm:prSet/>
      <dgm:spPr/>
      <dgm:t>
        <a:bodyPr/>
        <a:lstStyle/>
        <a:p>
          <a:endParaRPr lang="en-US" b="0" i="0"/>
        </a:p>
      </dgm:t>
    </dgm:pt>
    <dgm:pt modelId="{F61FEBF0-CB2F-4364-8F44-722FB7578D18}" type="pres">
      <dgm:prSet presAssocID="{D7951F77-4E36-4893-91C6-3151A6D5169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3367BB-4527-4646-8015-D79C10A337E8}" type="pres">
      <dgm:prSet presAssocID="{BC68B812-A325-41D8-A08E-C2392666DF66}" presName="compNode" presStyleCnt="0"/>
      <dgm:spPr/>
    </dgm:pt>
    <dgm:pt modelId="{712D2B29-4977-4B70-ABE9-215A9E804015}" type="pres">
      <dgm:prSet presAssocID="{BC68B812-A325-41D8-A08E-C2392666DF66}" presName="bgRect" presStyleLbl="bgShp" presStyleIdx="0" presStyleCnt="1"/>
      <dgm:spPr>
        <a:prstGeom prst="rect">
          <a:avLst/>
        </a:prstGeom>
        <a:noFill/>
        <a:ln w="22225">
          <a:noFill/>
        </a:ln>
        <a:effectLst/>
      </dgm:spPr>
    </dgm:pt>
    <dgm:pt modelId="{6C7A9EF9-02EB-4D4D-A251-EC3A2F0EFD57}" type="pres">
      <dgm:prSet presAssocID="{BC68B812-A325-41D8-A08E-C2392666DF66}" presName="iconRect" presStyleLbl="node1" presStyleIdx="0" presStyleCnt="1" custLinFactNeighborX="-19185" custLinFactNeighborY="43237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13497251-DF6D-4038-B1ED-CA29B33C0A2F}" type="pres">
      <dgm:prSet presAssocID="{BC68B812-A325-41D8-A08E-C2392666DF66}" presName="spaceRect" presStyleCnt="0"/>
      <dgm:spPr/>
    </dgm:pt>
    <dgm:pt modelId="{516FEABD-B159-4827-91AC-07F0FC9EFC37}" type="pres">
      <dgm:prSet presAssocID="{BC68B812-A325-41D8-A08E-C2392666DF66}" presName="parTx" presStyleLbl="revTx" presStyleIdx="0" presStyleCnt="1" custScaleX="100000" custScaleY="145175" custLinFactNeighborX="39926" custLinFactNeighborY="3375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9D5AFC8C-3FE5-4AED-9F29-5D039E47B81F}" type="presOf" srcId="{D7951F77-4E36-4893-91C6-3151A6D51694}" destId="{F61FEBF0-CB2F-4364-8F44-722FB7578D18}" srcOrd="0" destOrd="0" presId="urn:microsoft.com/office/officeart/2018/2/layout/IconVerticalSolidList"/>
    <dgm:cxn modelId="{AAD26E9B-C129-46B7-BFCC-98D5999B6B9A}" srcId="{D7951F77-4E36-4893-91C6-3151A6D51694}" destId="{BC68B812-A325-41D8-A08E-C2392666DF66}" srcOrd="0" destOrd="0" parTransId="{23A01A1D-B409-49E7-91BA-2321B9A237C2}" sibTransId="{E950D3C2-0472-429B-98B0-86C856FA65A1}"/>
    <dgm:cxn modelId="{90986C5B-BF7B-4231-8046-782BAE77E788}" type="presOf" srcId="{BC68B812-A325-41D8-A08E-C2392666DF66}" destId="{516FEABD-B159-4827-91AC-07F0FC9EFC37}" srcOrd="0" destOrd="0" presId="urn:microsoft.com/office/officeart/2018/2/layout/IconVerticalSolidList"/>
    <dgm:cxn modelId="{AC8A67FF-09EA-4C04-AE25-5A9F33A57654}" type="presParOf" srcId="{F61FEBF0-CB2F-4364-8F44-722FB7578D18}" destId="{763367BB-4527-4646-8015-D79C10A337E8}" srcOrd="0" destOrd="0" presId="urn:microsoft.com/office/officeart/2018/2/layout/IconVerticalSolidList"/>
    <dgm:cxn modelId="{5BC094CB-F2E0-4918-9AC7-082F24D0AC9E}" type="presParOf" srcId="{763367BB-4527-4646-8015-D79C10A337E8}" destId="{712D2B29-4977-4B70-ABE9-215A9E804015}" srcOrd="0" destOrd="0" presId="urn:microsoft.com/office/officeart/2018/2/layout/IconVerticalSolidList"/>
    <dgm:cxn modelId="{8583FA80-D558-4B21-9EFE-C8F712D37D97}" type="presParOf" srcId="{763367BB-4527-4646-8015-D79C10A337E8}" destId="{6C7A9EF9-02EB-4D4D-A251-EC3A2F0EFD57}" srcOrd="1" destOrd="0" presId="urn:microsoft.com/office/officeart/2018/2/layout/IconVerticalSolidList"/>
    <dgm:cxn modelId="{FF2B3AFE-5D78-4AF4-BD5D-10DA64FD2E34}" type="presParOf" srcId="{763367BB-4527-4646-8015-D79C10A337E8}" destId="{13497251-DF6D-4038-B1ED-CA29B33C0A2F}" srcOrd="2" destOrd="0" presId="urn:microsoft.com/office/officeart/2018/2/layout/IconVerticalSolidList"/>
    <dgm:cxn modelId="{03E26A79-059D-4B0B-B311-C422C1F45874}" type="presParOf" srcId="{763367BB-4527-4646-8015-D79C10A337E8}" destId="{516FEABD-B159-4827-91AC-07F0FC9EFC37}" srcOrd="3" destOrd="0" presId="urn:microsoft.com/office/officeart/2018/2/layout/IconVerticalSoli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11292-5724-4CF3-9B68-C9C37D007AE6}">
      <dsp:nvSpPr>
        <dsp:cNvPr id="0" name=""/>
        <dsp:cNvSpPr/>
      </dsp:nvSpPr>
      <dsp:spPr>
        <a:xfrm>
          <a:off x="0" y="0"/>
          <a:ext cx="4883398" cy="1669603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3410B7-CA0F-43F4-960E-9DA7059AF511}">
      <dsp:nvSpPr>
        <dsp:cNvPr id="0" name=""/>
        <dsp:cNvSpPr/>
      </dsp:nvSpPr>
      <dsp:spPr>
        <a:xfrm>
          <a:off x="418314" y="4145554"/>
          <a:ext cx="918281" cy="9182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72B821-D3EB-46EE-BCA0-DA5A1D91AF84}">
      <dsp:nvSpPr>
        <dsp:cNvPr id="0" name=""/>
        <dsp:cNvSpPr/>
      </dsp:nvSpPr>
      <dsp:spPr>
        <a:xfrm>
          <a:off x="1734425" y="0"/>
          <a:ext cx="2955006" cy="1669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700" tIns="176700" rIns="176700" bIns="176700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lv-LV" sz="2500" kern="1200" dirty="0" smtClean="0">
              <a:solidFill>
                <a:schemeClr val="bg1"/>
              </a:solidFill>
            </a:rPr>
            <a:t>Ko mēs patiesībā saprotam ar iekļaujošo izglītību? 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1734425" y="0"/>
        <a:ext cx="2955006" cy="1669603"/>
      </dsp:txXfrm>
    </dsp:sp>
    <dsp:sp modelId="{5EDC32A8-8A30-43AA-B28C-4DE1051927E9}">
      <dsp:nvSpPr>
        <dsp:cNvPr id="0" name=""/>
        <dsp:cNvSpPr/>
      </dsp:nvSpPr>
      <dsp:spPr>
        <a:xfrm>
          <a:off x="0" y="3831884"/>
          <a:ext cx="4883398" cy="1669603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C72B6A-45B7-4ABB-9EFD-F5AC17DE9608}">
      <dsp:nvSpPr>
        <dsp:cNvPr id="0" name=""/>
        <dsp:cNvSpPr/>
      </dsp:nvSpPr>
      <dsp:spPr>
        <a:xfrm>
          <a:off x="501446" y="4198298"/>
          <a:ext cx="918281" cy="9182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86CCF-EBB1-4A29-B240-4BC3DA177E84}">
      <dsp:nvSpPr>
        <dsp:cNvPr id="0" name=""/>
        <dsp:cNvSpPr/>
      </dsp:nvSpPr>
      <dsp:spPr>
        <a:xfrm>
          <a:off x="1928391" y="3813401"/>
          <a:ext cx="2955006" cy="1669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700" tIns="176700" rIns="176700" bIns="1767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v-LV" sz="2500" kern="1200" dirty="0" smtClean="0">
              <a:solidFill>
                <a:schemeClr val="bg1"/>
              </a:solidFill>
            </a:rPr>
            <a:t>Un kam tas būtu jādara?</a:t>
          </a:r>
          <a:endParaRPr lang="en-US" sz="2500" kern="1200" dirty="0" smtClean="0">
            <a:solidFill>
              <a:schemeClr val="bg1"/>
            </a:solidFill>
          </a:endParaRPr>
        </a:p>
      </dsp:txBody>
      <dsp:txXfrm>
        <a:off x="1928391" y="3813401"/>
        <a:ext cx="2955006" cy="1669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82840-DFDF-46C0-B6D0-BB3B6EA190CF}">
      <dsp:nvSpPr>
        <dsp:cNvPr id="0" name=""/>
        <dsp:cNvSpPr/>
      </dsp:nvSpPr>
      <dsp:spPr>
        <a:xfrm>
          <a:off x="1548525" y="1437510"/>
          <a:ext cx="370497" cy="3704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C629B-A348-4442-9854-6639F243A036}">
      <dsp:nvSpPr>
        <dsp:cNvPr id="0" name=""/>
        <dsp:cNvSpPr/>
      </dsp:nvSpPr>
      <dsp:spPr>
        <a:xfrm>
          <a:off x="0" y="2038454"/>
          <a:ext cx="4539689" cy="91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spcBef>
              <a:spcPct val="0"/>
            </a:spcBef>
            <a:spcAft>
              <a:spcPct val="35000"/>
            </a:spcAft>
          </a:pPr>
          <a:r>
            <a:rPr lang="lv-LV" sz="2000" kern="1200" dirty="0" smtClean="0"/>
            <a:t>Iekļaujošā izglītība </a:t>
          </a:r>
          <a:r>
            <a:rPr lang="lv-LV" sz="2000" b="1" kern="1200" dirty="0" smtClean="0"/>
            <a:t>raksturo politiskos, sociālos un kultūras </a:t>
          </a:r>
          <a:r>
            <a:rPr lang="lv-LV" sz="2000" b="0" kern="1200" dirty="0" smtClean="0"/>
            <a:t>aspektus</a:t>
          </a:r>
          <a:r>
            <a:rPr lang="lv-LV" sz="2000" kern="1200" dirty="0" smtClean="0"/>
            <a:t>, kas </a:t>
          </a:r>
          <a:r>
            <a:rPr lang="lv-LV" sz="2000" u="sng" kern="1200" dirty="0" smtClean="0"/>
            <a:t>īstenojas izglītības </a:t>
          </a:r>
          <a:r>
            <a:rPr lang="lv-LV" sz="2000" b="1" u="sng" kern="1200" dirty="0" smtClean="0"/>
            <a:t>sistēmā</a:t>
          </a:r>
          <a:r>
            <a:rPr lang="lv-LV" sz="2000" u="sng" kern="1200" dirty="0" smtClean="0"/>
            <a:t> un izglītības </a:t>
          </a:r>
          <a:r>
            <a:rPr lang="lv-LV" sz="2000" b="1" u="sng" kern="1200" dirty="0" smtClean="0"/>
            <a:t>iestādē</a:t>
          </a:r>
          <a:r>
            <a:rPr lang="lv-LV" sz="2000" u="sng" kern="1200" dirty="0" smtClean="0"/>
            <a:t> </a:t>
          </a:r>
          <a:r>
            <a:rPr lang="lv-LV" sz="2000" kern="1200" dirty="0" smtClean="0"/>
            <a:t>(</a:t>
          </a:r>
          <a:r>
            <a:rPr lang="lv-LV" sz="2000" kern="1200" dirty="0" err="1" smtClean="0"/>
            <a:t>Slee</a:t>
          </a:r>
          <a:r>
            <a:rPr lang="lv-LV" sz="2000" kern="1200" dirty="0" smtClean="0"/>
            <a:t>, 2018).</a:t>
          </a:r>
          <a:endParaRPr lang="en-US" sz="2000" kern="1200" dirty="0" smtClean="0"/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0" y="2038454"/>
        <a:ext cx="4539689" cy="912020"/>
      </dsp:txXfrm>
    </dsp:sp>
    <dsp:sp modelId="{835FF382-504E-4BBF-8487-A321A7034E3E}">
      <dsp:nvSpPr>
        <dsp:cNvPr id="0" name=""/>
        <dsp:cNvSpPr/>
      </dsp:nvSpPr>
      <dsp:spPr>
        <a:xfrm>
          <a:off x="6619276" y="1383748"/>
          <a:ext cx="520433" cy="558117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E426D-B6AC-440B-A47F-3FDB6A8600E6}">
      <dsp:nvSpPr>
        <dsp:cNvPr id="0" name=""/>
        <dsp:cNvSpPr/>
      </dsp:nvSpPr>
      <dsp:spPr>
        <a:xfrm>
          <a:off x="4867439" y="2055532"/>
          <a:ext cx="4060217" cy="91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Tonijs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Būts</a:t>
          </a:r>
          <a:r>
            <a:rPr lang="en-US" sz="2000" kern="1200" dirty="0" smtClean="0"/>
            <a:t> (Tony Booth) un </a:t>
          </a:r>
          <a:r>
            <a:rPr lang="en-US" sz="2000" kern="1200" dirty="0" err="1" smtClean="0"/>
            <a:t>Mels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Einskovs</a:t>
          </a:r>
          <a:r>
            <a:rPr lang="en-US" sz="2000" kern="1200" dirty="0" smtClean="0"/>
            <a:t> (Mel </a:t>
          </a:r>
          <a:r>
            <a:rPr lang="en-US" sz="2000" kern="1200" dirty="0" err="1" smtClean="0"/>
            <a:t>Ainscow</a:t>
          </a:r>
          <a:r>
            <a:rPr lang="en-US" sz="2000" kern="1200" dirty="0" smtClean="0"/>
            <a:t>) (2002/ 2008)</a:t>
          </a:r>
        </a:p>
        <a:p>
          <a:pPr lvl="0" algn="ctr" defTabSz="889000">
            <a:spcBef>
              <a:spcPct val="0"/>
            </a:spcBef>
            <a:spcAft>
              <a:spcPct val="35000"/>
            </a:spcAft>
          </a:pPr>
          <a:r>
            <a:rPr lang="lv-LV" sz="2000" b="1" kern="1200" dirty="0" smtClean="0"/>
            <a:t>“Indekss iekļaujošai izglītībai”/»</a:t>
          </a:r>
          <a:r>
            <a:rPr lang="lv-LV" sz="2000" b="1" kern="1200" dirty="0" err="1" smtClean="0"/>
            <a:t>Index</a:t>
          </a:r>
          <a:r>
            <a:rPr lang="lv-LV" sz="2000" b="1" kern="1200" dirty="0" smtClean="0"/>
            <a:t> </a:t>
          </a:r>
          <a:r>
            <a:rPr lang="lv-LV" sz="2000" b="1" kern="1200" dirty="0" err="1" smtClean="0"/>
            <a:t>for</a:t>
          </a:r>
          <a:r>
            <a:rPr lang="lv-LV" sz="2000" b="1" kern="1200" dirty="0" smtClean="0"/>
            <a:t> </a:t>
          </a:r>
          <a:r>
            <a:rPr lang="lv-LV" sz="2000" b="1" kern="1200" dirty="0" err="1" smtClean="0"/>
            <a:t>inclusion</a:t>
          </a:r>
          <a:r>
            <a:rPr lang="lv-LV" sz="2000" b="1" kern="1200" dirty="0" smtClean="0"/>
            <a:t>»</a:t>
          </a:r>
          <a:r>
            <a:rPr lang="lv-LV" sz="2000" kern="1200" dirty="0" smtClean="0"/>
            <a:t>, izdevējs CSIE – </a:t>
          </a:r>
          <a:r>
            <a:rPr lang="lv-LV" sz="2000" kern="1200" dirty="0" err="1" smtClean="0"/>
            <a:t>Centre</a:t>
          </a:r>
          <a:r>
            <a:rPr lang="lv-LV" sz="2000" kern="1200" dirty="0" smtClean="0"/>
            <a:t> </a:t>
          </a:r>
          <a:r>
            <a:rPr lang="lv-LV" sz="2000" kern="1200" dirty="0" err="1" smtClean="0"/>
            <a:t>for</a:t>
          </a:r>
          <a:r>
            <a:rPr lang="lv-LV" sz="2000" kern="1200" dirty="0" smtClean="0"/>
            <a:t> </a:t>
          </a:r>
          <a:r>
            <a:rPr lang="lv-LV" sz="2000" kern="1200" dirty="0" err="1" smtClean="0"/>
            <a:t>Studies</a:t>
          </a:r>
          <a:r>
            <a:rPr lang="lv-LV" sz="2000" kern="1200" dirty="0" smtClean="0"/>
            <a:t> </a:t>
          </a:r>
          <a:r>
            <a:rPr lang="lv-LV" sz="2000" kern="1200" dirty="0" err="1" smtClean="0"/>
            <a:t>on</a:t>
          </a:r>
          <a:r>
            <a:rPr lang="lv-LV" sz="2000" kern="1200" dirty="0" smtClean="0"/>
            <a:t> </a:t>
          </a:r>
          <a:r>
            <a:rPr lang="lv-LV" sz="2000" kern="1200" dirty="0" err="1" smtClean="0"/>
            <a:t>Inclusive</a:t>
          </a:r>
          <a:r>
            <a:rPr lang="lv-LV" sz="2000" kern="1200" dirty="0" smtClean="0"/>
            <a:t> </a:t>
          </a:r>
          <a:r>
            <a:rPr lang="lv-LV" sz="2000" kern="1200" dirty="0" err="1" smtClean="0"/>
            <a:t>Education</a:t>
          </a:r>
          <a:endParaRPr lang="en-US" sz="2000" kern="1200" dirty="0" smtClean="0"/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4867439" y="2055532"/>
        <a:ext cx="4060217" cy="912020"/>
      </dsp:txXfrm>
    </dsp:sp>
    <dsp:sp modelId="{4F5D0D24-1345-49A4-8F73-49183F4D5271}">
      <dsp:nvSpPr>
        <dsp:cNvPr id="0" name=""/>
        <dsp:cNvSpPr/>
      </dsp:nvSpPr>
      <dsp:spPr>
        <a:xfrm>
          <a:off x="10107023" y="1399995"/>
          <a:ext cx="493129" cy="493129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C5DAA-F441-4E57-A5A2-7094A6037365}">
      <dsp:nvSpPr>
        <dsp:cNvPr id="0" name=""/>
        <dsp:cNvSpPr/>
      </dsp:nvSpPr>
      <dsp:spPr>
        <a:xfrm>
          <a:off x="9219297" y="2034469"/>
          <a:ext cx="2270277" cy="91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dirty="0" smtClean="0"/>
            <a:t>Izvērtē,</a:t>
          </a:r>
          <a:r>
            <a:rPr lang="lv-LV" sz="2000" kern="1200" baseline="0" dirty="0" smtClean="0"/>
            <a:t> pilnveido, attīsta- </a:t>
          </a:r>
          <a:r>
            <a:rPr lang="lv-LV" sz="2000" b="1" kern="1200" baseline="0" dirty="0" smtClean="0"/>
            <a:t>pārmaiņas</a:t>
          </a:r>
          <a:r>
            <a:rPr lang="lv-LV" sz="2000" kern="1200" baseline="0" dirty="0" smtClean="0"/>
            <a:t> 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lv-LV" sz="2000" b="1" kern="1200" dirty="0" smtClean="0"/>
            <a:t>sistēmas līmenī </a:t>
          </a:r>
          <a:r>
            <a:rPr lang="lv-LV" sz="2000" kern="1200" dirty="0" smtClean="0"/>
            <a:t>(valsts, pašvaldības un iestādes) attiecībā pret dažādību </a:t>
          </a:r>
          <a:endParaRPr lang="en-US" sz="2000" kern="1200" dirty="0"/>
        </a:p>
      </dsp:txBody>
      <dsp:txXfrm>
        <a:off x="9219297" y="2034469"/>
        <a:ext cx="2270277" cy="9120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584AC-334C-4D98-9E88-D4EE344FF90D}">
      <dsp:nvSpPr>
        <dsp:cNvPr id="0" name=""/>
        <dsp:cNvSpPr/>
      </dsp:nvSpPr>
      <dsp:spPr>
        <a:xfrm>
          <a:off x="525521" y="36223"/>
          <a:ext cx="1579338" cy="10837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004ED0-9912-4313-AFA2-7904C1513343}">
      <dsp:nvSpPr>
        <dsp:cNvPr id="0" name=""/>
        <dsp:cNvSpPr/>
      </dsp:nvSpPr>
      <dsp:spPr>
        <a:xfrm>
          <a:off x="567819" y="155681"/>
          <a:ext cx="1396462" cy="81159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47764-D5E2-4B83-8EAA-EA54408B4F84}">
      <dsp:nvSpPr>
        <dsp:cNvPr id="0" name=""/>
        <dsp:cNvSpPr/>
      </dsp:nvSpPr>
      <dsp:spPr>
        <a:xfrm>
          <a:off x="431089" y="1388092"/>
          <a:ext cx="1669921" cy="1230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lv-LV" sz="1800" b="1" kern="1200" cap="none" dirty="0" smtClean="0"/>
            <a:t>Fiziskā iekļaušanās</a:t>
          </a:r>
          <a:endParaRPr lang="en-US" sz="1800" b="1" kern="1200" cap="none" dirty="0"/>
        </a:p>
      </dsp:txBody>
      <dsp:txXfrm>
        <a:off x="431089" y="1388092"/>
        <a:ext cx="1669921" cy="1230262"/>
      </dsp:txXfrm>
    </dsp:sp>
    <dsp:sp modelId="{D24D21FC-62C1-4CB3-8209-8661C3C79008}">
      <dsp:nvSpPr>
        <dsp:cNvPr id="0" name=""/>
        <dsp:cNvSpPr/>
      </dsp:nvSpPr>
      <dsp:spPr>
        <a:xfrm>
          <a:off x="2519196" y="792"/>
          <a:ext cx="1418025" cy="11589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CCDF7A-EBE7-495D-AEE1-FE9FEEA33C81}">
      <dsp:nvSpPr>
        <dsp:cNvPr id="0" name=""/>
        <dsp:cNvSpPr/>
      </dsp:nvSpPr>
      <dsp:spPr>
        <a:xfrm>
          <a:off x="2634753" y="158008"/>
          <a:ext cx="1186912" cy="844539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6A24F-F4FA-4000-B231-980697CE6BC5}">
      <dsp:nvSpPr>
        <dsp:cNvPr id="0" name=""/>
        <dsp:cNvSpPr/>
      </dsp:nvSpPr>
      <dsp:spPr>
        <a:xfrm>
          <a:off x="2393248" y="1406889"/>
          <a:ext cx="1669921" cy="1230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lv-LV" sz="1800" b="1" kern="1200" cap="none" dirty="0" smtClean="0"/>
            <a:t>Sociālā iekļaušanās</a:t>
          </a:r>
          <a:endParaRPr lang="en-US" sz="1800" b="1" kern="1200" cap="none" dirty="0"/>
        </a:p>
      </dsp:txBody>
      <dsp:txXfrm>
        <a:off x="2393248" y="1406889"/>
        <a:ext cx="1669921" cy="1230262"/>
      </dsp:txXfrm>
    </dsp:sp>
    <dsp:sp modelId="{150E4B2C-C413-4BF2-BE44-61CABB4D422E}">
      <dsp:nvSpPr>
        <dsp:cNvPr id="0" name=""/>
        <dsp:cNvSpPr/>
      </dsp:nvSpPr>
      <dsp:spPr>
        <a:xfrm>
          <a:off x="4498371" y="14732"/>
          <a:ext cx="1383992" cy="110321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E22CF-4E7D-49DB-8D62-BFBE95644B7C}">
      <dsp:nvSpPr>
        <dsp:cNvPr id="0" name=""/>
        <dsp:cNvSpPr/>
      </dsp:nvSpPr>
      <dsp:spPr>
        <a:xfrm>
          <a:off x="4622736" y="117559"/>
          <a:ext cx="1135262" cy="897557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4CA18-7F92-4C8F-B31C-B8DC9BFFC00B}">
      <dsp:nvSpPr>
        <dsp:cNvPr id="0" name=""/>
        <dsp:cNvSpPr/>
      </dsp:nvSpPr>
      <dsp:spPr>
        <a:xfrm>
          <a:off x="4355406" y="1392948"/>
          <a:ext cx="1669921" cy="1230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lv-LV" sz="1800" b="1" kern="1200" cap="none" dirty="0" smtClean="0"/>
            <a:t>Psiholoģiskā iekļaušanās</a:t>
          </a:r>
          <a:endParaRPr lang="en-US" sz="1800" b="1" kern="1200" cap="none" dirty="0"/>
        </a:p>
      </dsp:txBody>
      <dsp:txXfrm>
        <a:off x="4355406" y="1392948"/>
        <a:ext cx="1669921" cy="1230262"/>
      </dsp:txXfrm>
    </dsp:sp>
    <dsp:sp modelId="{FB9B0F2E-A209-4355-A025-0CC7EDD3BBA7}">
      <dsp:nvSpPr>
        <dsp:cNvPr id="0" name=""/>
        <dsp:cNvSpPr/>
      </dsp:nvSpPr>
      <dsp:spPr>
        <a:xfrm>
          <a:off x="7306595" y="36719"/>
          <a:ext cx="2303234" cy="10163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D3257-C9EC-49C5-B86D-6D93DABEBEEB}">
      <dsp:nvSpPr>
        <dsp:cNvPr id="0" name=""/>
        <dsp:cNvSpPr/>
      </dsp:nvSpPr>
      <dsp:spPr>
        <a:xfrm>
          <a:off x="7517185" y="147488"/>
          <a:ext cx="1882054" cy="794853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4D16BE-1508-46AB-8E58-77F8E5A2FFCC}">
      <dsp:nvSpPr>
        <dsp:cNvPr id="0" name=""/>
        <dsp:cNvSpPr/>
      </dsp:nvSpPr>
      <dsp:spPr>
        <a:xfrm>
          <a:off x="6317564" y="1370961"/>
          <a:ext cx="4281295" cy="1230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lv-LV" sz="1800" b="1" kern="1200" cap="none" dirty="0" smtClean="0"/>
            <a:t>Akadēmiskā iekļaušanās </a:t>
          </a:r>
          <a:r>
            <a:rPr lang="lv-LV" sz="1800" kern="1200" cap="none" dirty="0" smtClean="0"/>
            <a:t>: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lv-LV" sz="1800" u="sng" kern="1200" cap="none" dirty="0" smtClean="0"/>
            <a:t>1.Akadēmiskie sasniegumi un attīstības potenciāls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lv-LV" sz="1800" u="sng" kern="1200" cap="none" dirty="0" smtClean="0"/>
            <a:t>2.Mācīšanās pieredze kopā ar citiem</a:t>
          </a:r>
          <a:endParaRPr lang="en-US" sz="1800" u="sng" kern="1200" cap="none" dirty="0"/>
        </a:p>
      </dsp:txBody>
      <dsp:txXfrm>
        <a:off x="6317564" y="1370961"/>
        <a:ext cx="4281295" cy="12302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82840-DFDF-46C0-B6D0-BB3B6EA190CF}">
      <dsp:nvSpPr>
        <dsp:cNvPr id="0" name=""/>
        <dsp:cNvSpPr/>
      </dsp:nvSpPr>
      <dsp:spPr>
        <a:xfrm>
          <a:off x="2127852" y="1158302"/>
          <a:ext cx="441445" cy="4414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C629B-A348-4442-9854-6639F243A036}">
      <dsp:nvSpPr>
        <dsp:cNvPr id="0" name=""/>
        <dsp:cNvSpPr/>
      </dsp:nvSpPr>
      <dsp:spPr>
        <a:xfrm>
          <a:off x="0" y="1658752"/>
          <a:ext cx="5409009" cy="158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spcBef>
              <a:spcPct val="0"/>
            </a:spcBef>
            <a:spcAft>
              <a:spcPct val="35000"/>
            </a:spcAft>
          </a:pPr>
          <a:r>
            <a:rPr lang="lv-LV" sz="2000" kern="1200" dirty="0" smtClean="0"/>
            <a:t>..fokusējas uz to, ko </a:t>
          </a:r>
          <a:r>
            <a:rPr lang="lv-LV" sz="2000" b="1" kern="1200" dirty="0" smtClean="0"/>
            <a:t>skolotāji dara, kā un kāpēc reaģē uz izglītojamo individuālajām atšķirībām</a:t>
          </a:r>
          <a:r>
            <a:rPr lang="lv-LV" sz="2000" kern="1200" dirty="0" smtClean="0"/>
            <a:t>, lai izvairītos no noteiktu skolēnu izslēgšanas/izstumšanas no savas klases (Florian, 2014). </a:t>
          </a:r>
        </a:p>
        <a:p>
          <a:pPr lvl="0" algn="ctr" defTabSz="889000">
            <a:spcBef>
              <a:spcPct val="0"/>
            </a:spcBef>
            <a:spcAft>
              <a:spcPct val="35000"/>
            </a:spcAft>
          </a:pPr>
          <a:r>
            <a:rPr lang="lv-LV" sz="2000" kern="1200" dirty="0" smtClean="0"/>
            <a:t>..ir pedagoģiska reakcija uz individuālām atšķirībām starp skolēniem, </a:t>
          </a:r>
          <a:r>
            <a:rPr lang="lv-LV" sz="2000" b="1" kern="1200" dirty="0" smtClean="0"/>
            <a:t>novēršot iespējamo atstumtību</a:t>
          </a:r>
          <a:r>
            <a:rPr lang="lv-LV" sz="2000" kern="1200" dirty="0" smtClean="0"/>
            <a:t>, ko var radīt atsevišķu izglītojamo nodalīšana izglītības procesā (Florian, </a:t>
          </a:r>
          <a:r>
            <a:rPr lang="lv-LV" sz="2000" kern="1200" dirty="0" err="1" smtClean="0"/>
            <a:t>Beaton</a:t>
          </a:r>
          <a:r>
            <a:rPr lang="lv-LV" sz="2000" kern="1200" dirty="0" smtClean="0"/>
            <a:t>, 2018).</a:t>
          </a:r>
          <a:endParaRPr lang="en-US" sz="2000" kern="1200" dirty="0" smtClean="0"/>
        </a:p>
        <a:p>
          <a:pPr lvl="0" algn="ctr" defTabSz="889000"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0" y="1658752"/>
        <a:ext cx="5409009" cy="1589069"/>
      </dsp:txXfrm>
    </dsp:sp>
    <dsp:sp modelId="{835FF382-504E-4BBF-8487-A321A7034E3E}">
      <dsp:nvSpPr>
        <dsp:cNvPr id="0" name=""/>
        <dsp:cNvSpPr/>
      </dsp:nvSpPr>
      <dsp:spPr>
        <a:xfrm>
          <a:off x="7150289" y="1120640"/>
          <a:ext cx="587561" cy="587561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E426D-B6AC-440B-A47F-3FDB6A8600E6}">
      <dsp:nvSpPr>
        <dsp:cNvPr id="0" name=""/>
        <dsp:cNvSpPr/>
      </dsp:nvSpPr>
      <dsp:spPr>
        <a:xfrm>
          <a:off x="6022115" y="1885428"/>
          <a:ext cx="2880919" cy="2771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dirty="0" smtClean="0"/>
            <a:t>Diferencēšana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dirty="0" smtClean="0"/>
            <a:t>Personalizētā mācīšanās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dirty="0" smtClean="0"/>
            <a:t>Universālais dizains</a:t>
          </a:r>
          <a:endParaRPr lang="en-US" sz="2000" kern="1200" dirty="0"/>
        </a:p>
      </dsp:txBody>
      <dsp:txXfrm>
        <a:off x="6022115" y="1885428"/>
        <a:ext cx="2880919" cy="2771481"/>
      </dsp:txXfrm>
    </dsp:sp>
    <dsp:sp modelId="{4F5D0D24-1345-49A4-8F73-49183F4D5271}">
      <dsp:nvSpPr>
        <dsp:cNvPr id="0" name=""/>
        <dsp:cNvSpPr/>
      </dsp:nvSpPr>
      <dsp:spPr>
        <a:xfrm>
          <a:off x="10145094" y="1111443"/>
          <a:ext cx="587561" cy="587561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C5DAA-F441-4E57-A5A2-7094A6037365}">
      <dsp:nvSpPr>
        <dsp:cNvPr id="0" name=""/>
        <dsp:cNvSpPr/>
      </dsp:nvSpPr>
      <dsp:spPr>
        <a:xfrm>
          <a:off x="9206341" y="2141125"/>
          <a:ext cx="2102799" cy="158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9206341" y="2141125"/>
        <a:ext cx="2102799" cy="15890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11292-5724-4CF3-9B68-C9C37D007AE6}">
      <dsp:nvSpPr>
        <dsp:cNvPr id="0" name=""/>
        <dsp:cNvSpPr/>
      </dsp:nvSpPr>
      <dsp:spPr>
        <a:xfrm>
          <a:off x="0" y="0"/>
          <a:ext cx="4883398" cy="1669603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3410B7-CA0F-43F4-960E-9DA7059AF511}">
      <dsp:nvSpPr>
        <dsp:cNvPr id="0" name=""/>
        <dsp:cNvSpPr/>
      </dsp:nvSpPr>
      <dsp:spPr>
        <a:xfrm>
          <a:off x="418314" y="4145554"/>
          <a:ext cx="918281" cy="9182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72B821-D3EB-46EE-BCA0-DA5A1D91AF84}">
      <dsp:nvSpPr>
        <dsp:cNvPr id="0" name=""/>
        <dsp:cNvSpPr/>
      </dsp:nvSpPr>
      <dsp:spPr>
        <a:xfrm>
          <a:off x="1734425" y="0"/>
          <a:ext cx="2955006" cy="1669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700" tIns="176700" rIns="176700" bIns="176700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lv-LV" sz="2500" kern="1200" dirty="0" smtClean="0">
              <a:solidFill>
                <a:schemeClr val="bg1"/>
              </a:solidFill>
            </a:rPr>
            <a:t>Kas notiek ar iekļaujošo izglītību krīzes laikā?  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1734425" y="0"/>
        <a:ext cx="2955006" cy="1669603"/>
      </dsp:txXfrm>
    </dsp:sp>
    <dsp:sp modelId="{5EDC32A8-8A30-43AA-B28C-4DE1051927E9}">
      <dsp:nvSpPr>
        <dsp:cNvPr id="0" name=""/>
        <dsp:cNvSpPr/>
      </dsp:nvSpPr>
      <dsp:spPr>
        <a:xfrm>
          <a:off x="0" y="3831884"/>
          <a:ext cx="4883398" cy="1669603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C72B6A-45B7-4ABB-9EFD-F5AC17DE9608}">
      <dsp:nvSpPr>
        <dsp:cNvPr id="0" name=""/>
        <dsp:cNvSpPr/>
      </dsp:nvSpPr>
      <dsp:spPr>
        <a:xfrm>
          <a:off x="501446" y="4198298"/>
          <a:ext cx="918281" cy="9182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86CCF-EBB1-4A29-B240-4BC3DA177E84}">
      <dsp:nvSpPr>
        <dsp:cNvPr id="0" name=""/>
        <dsp:cNvSpPr/>
      </dsp:nvSpPr>
      <dsp:spPr>
        <a:xfrm>
          <a:off x="1928391" y="3813401"/>
          <a:ext cx="2955006" cy="1669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700" tIns="176700" rIns="176700" bIns="1767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v-LV" sz="2500" kern="1200" dirty="0" smtClean="0">
              <a:solidFill>
                <a:schemeClr val="bg1"/>
              </a:solidFill>
            </a:rPr>
            <a:t>Ko mēs varam darīt?</a:t>
          </a:r>
          <a:endParaRPr lang="en-US" sz="2500" kern="1200" dirty="0" smtClean="0">
            <a:solidFill>
              <a:schemeClr val="bg1"/>
            </a:solidFill>
          </a:endParaRPr>
        </a:p>
      </dsp:txBody>
      <dsp:txXfrm>
        <a:off x="1928391" y="3813401"/>
        <a:ext cx="2955006" cy="16696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D2B29-4977-4B70-ABE9-215A9E804015}">
      <dsp:nvSpPr>
        <dsp:cNvPr id="0" name=""/>
        <dsp:cNvSpPr/>
      </dsp:nvSpPr>
      <dsp:spPr>
        <a:xfrm>
          <a:off x="0" y="1586425"/>
          <a:ext cx="4343520" cy="1359793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A9EF9-02EB-4D4D-A251-EC3A2F0EFD57}">
      <dsp:nvSpPr>
        <dsp:cNvPr id="0" name=""/>
        <dsp:cNvSpPr/>
      </dsp:nvSpPr>
      <dsp:spPr>
        <a:xfrm>
          <a:off x="267855" y="2215742"/>
          <a:ext cx="747886" cy="747886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FEABD-B159-4827-91AC-07F0FC9EFC37}">
      <dsp:nvSpPr>
        <dsp:cNvPr id="0" name=""/>
        <dsp:cNvSpPr/>
      </dsp:nvSpPr>
      <dsp:spPr>
        <a:xfrm>
          <a:off x="1570561" y="1738280"/>
          <a:ext cx="2772958" cy="1974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911" tIns="143911" rIns="143911" bIns="143911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solidFill>
                <a:schemeClr val="bg1"/>
              </a:solidFill>
            </a:rPr>
            <a:t>E</a:t>
          </a:r>
          <a:r>
            <a:rPr lang="lv-LV" sz="2400" b="1" i="0" kern="1200" dirty="0" smtClean="0">
              <a:solidFill>
                <a:schemeClr val="bg1"/>
              </a:solidFill>
            </a:rPr>
            <a:t>pasts:</a:t>
          </a:r>
          <a:r>
            <a:rPr lang="en-US" sz="2400" b="0" i="0" kern="1200" dirty="0">
              <a:solidFill>
                <a:schemeClr val="bg1"/>
              </a:solidFill>
            </a:rPr>
            <a:t/>
          </a:r>
          <a:br>
            <a:rPr lang="en-US" sz="2400" b="0" i="0" kern="1200" dirty="0">
              <a:solidFill>
                <a:schemeClr val="bg1"/>
              </a:solidFill>
            </a:rPr>
          </a:br>
          <a:r>
            <a:rPr lang="lv-LV" sz="2400" b="0" i="0" kern="1200" dirty="0" smtClean="0">
              <a:solidFill>
                <a:schemeClr val="bg1"/>
              </a:solidFill>
            </a:rPr>
            <a:t>dita.nimante@lu.lv</a:t>
          </a:r>
          <a:endParaRPr lang="en-US" sz="2400" b="0" i="0" kern="1200" dirty="0">
            <a:solidFill>
              <a:schemeClr val="bg1"/>
            </a:solidFill>
          </a:endParaRPr>
        </a:p>
      </dsp:txBody>
      <dsp:txXfrm>
        <a:off x="1570561" y="1738280"/>
        <a:ext cx="2772958" cy="1974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44C8B-A16D-4A94-BB18-907E95332513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71991-8306-4A37-BA9C-CADE10515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85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AC06A-4905-4B1A-83C1-3B011A8CF04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508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CAC06A-4905-4B1A-83C1-3B011A8CF0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987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AC06A-4905-4B1A-83C1-3B011A8CF04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459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CAC06A-4905-4B1A-83C1-3B011A8CF0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902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AC06A-4905-4B1A-83C1-3B011A8CF04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949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AC06A-4905-4B1A-83C1-3B011A8CF04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240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CAC06A-4905-4B1A-83C1-3B011A8CF0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729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CAC06A-4905-4B1A-83C1-3B011A8CF0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308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CAC06A-4905-4B1A-83C1-3B011A8CF0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740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AC06A-4905-4B1A-83C1-3B011A8CF04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004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AC06A-4905-4B1A-83C1-3B011A8CF04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118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EAB8-BBDA-40A7-A749-AE5E9356393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33C7-8724-4EC0-ACC8-C710E125B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4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EAB8-BBDA-40A7-A749-AE5E9356393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33C7-8724-4EC0-ACC8-C710E125B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4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EAB8-BBDA-40A7-A749-AE5E9356393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33C7-8724-4EC0-ACC8-C710E125B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17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and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C33E624-2467-4206-84E7-7DB1C787CD8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84700" y="0"/>
            <a:ext cx="7607300" cy="6858000"/>
          </a:xfrm>
          <a:prstGeom prst="hexagon">
            <a:avLst>
              <a:gd name="adj" fmla="val 6667"/>
              <a:gd name="vf" fmla="val 115470"/>
            </a:avLst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D39408-C49A-4750-A547-E1EAD06F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1449000"/>
            <a:ext cx="4930600" cy="3960000"/>
          </a:xfrm>
        </p:spPr>
        <p:txBody>
          <a:bodyPr lIns="180000" rIns="180000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F0D2BD-AC28-47D6-8C93-74585CCB5B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165DED-91C9-42FC-97C3-122D43563A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E0E41E9-E887-49CF-A358-8367F0C34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72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8CC2B20B-280D-44D1-8DC5-70D2B86B7655}"/>
              </a:ext>
            </a:extLst>
          </p:cNvPr>
          <p:cNvSpPr/>
          <p:nvPr userDrawn="1"/>
        </p:nvSpPr>
        <p:spPr>
          <a:xfrm rot="2448756">
            <a:off x="9181031" y="3380182"/>
            <a:ext cx="878193" cy="2739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CF6415F-6279-47D7-81A8-7C667B82487D}"/>
              </a:ext>
            </a:extLst>
          </p:cNvPr>
          <p:cNvSpPr/>
          <p:nvPr userDrawn="1"/>
        </p:nvSpPr>
        <p:spPr>
          <a:xfrm>
            <a:off x="10143917" y="1890080"/>
            <a:ext cx="1638502" cy="16385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54F30F7-DC7A-41E3-A364-0B79CF985761}"/>
              </a:ext>
            </a:extLst>
          </p:cNvPr>
          <p:cNvSpPr/>
          <p:nvPr userDrawn="1"/>
        </p:nvSpPr>
        <p:spPr>
          <a:xfrm>
            <a:off x="7746136" y="2778308"/>
            <a:ext cx="1638502" cy="16385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72C4EBD-FB6B-4F9E-8562-1F4DD054DA6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554538"/>
          </a:xfrm>
          <a:custGeom>
            <a:avLst/>
            <a:gdLst>
              <a:gd name="connsiteX0" fmla="*/ 8530200 w 12192000"/>
              <a:gd name="connsiteY0" fmla="*/ 3146226 h 4554538"/>
              <a:gd name="connsiteX1" fmla="*/ 7998793 w 12192000"/>
              <a:gd name="connsiteY1" fmla="*/ 4074032 h 4554538"/>
              <a:gd name="connsiteX2" fmla="*/ 9061603 w 12192000"/>
              <a:gd name="connsiteY2" fmla="*/ 4074032 h 4554538"/>
              <a:gd name="connsiteX3" fmla="*/ 10971786 w 12192000"/>
              <a:gd name="connsiteY3" fmla="*/ 2468328 h 4554538"/>
              <a:gd name="connsiteX4" fmla="*/ 11359570 w 12192000"/>
              <a:gd name="connsiteY4" fmla="*/ 2856109 h 4554538"/>
              <a:gd name="connsiteX5" fmla="*/ 10971786 w 12192000"/>
              <a:gd name="connsiteY5" fmla="*/ 3243892 h 4554538"/>
              <a:gd name="connsiteX6" fmla="*/ 10584005 w 12192000"/>
              <a:gd name="connsiteY6" fmla="*/ 2856109 h 4554538"/>
              <a:gd name="connsiteX7" fmla="*/ 10971786 w 12192000"/>
              <a:gd name="connsiteY7" fmla="*/ 2468328 h 4554538"/>
              <a:gd name="connsiteX8" fmla="*/ 10971786 w 12192000"/>
              <a:gd name="connsiteY8" fmla="*/ 2344811 h 4554538"/>
              <a:gd name="connsiteX9" fmla="*/ 10460488 w 12192000"/>
              <a:gd name="connsiteY9" fmla="*/ 2856109 h 4554538"/>
              <a:gd name="connsiteX10" fmla="*/ 10971786 w 12192000"/>
              <a:gd name="connsiteY10" fmla="*/ 3367407 h 4554538"/>
              <a:gd name="connsiteX11" fmla="*/ 11483084 w 12192000"/>
              <a:gd name="connsiteY11" fmla="*/ 2856109 h 4554538"/>
              <a:gd name="connsiteX12" fmla="*/ 10971786 w 12192000"/>
              <a:gd name="connsiteY12" fmla="*/ 2344811 h 4554538"/>
              <a:gd name="connsiteX13" fmla="*/ 0 w 12192000"/>
              <a:gd name="connsiteY13" fmla="*/ 0 h 4554538"/>
              <a:gd name="connsiteX14" fmla="*/ 12192000 w 12192000"/>
              <a:gd name="connsiteY14" fmla="*/ 0 h 4554538"/>
              <a:gd name="connsiteX15" fmla="*/ 12192000 w 12192000"/>
              <a:gd name="connsiteY15" fmla="*/ 4554538 h 4554538"/>
              <a:gd name="connsiteX16" fmla="*/ 10247582 w 12192000"/>
              <a:gd name="connsiteY16" fmla="*/ 4554538 h 4554538"/>
              <a:gd name="connsiteX17" fmla="*/ 10312021 w 12192000"/>
              <a:gd name="connsiteY17" fmla="*/ 4461275 h 4554538"/>
              <a:gd name="connsiteX18" fmla="*/ 10316869 w 12192000"/>
              <a:gd name="connsiteY18" fmla="*/ 4142971 h 4554538"/>
              <a:gd name="connsiteX19" fmla="*/ 10357084 w 12192000"/>
              <a:gd name="connsiteY19" fmla="*/ 3838490 h 4554538"/>
              <a:gd name="connsiteX20" fmla="*/ 10357084 w 12192000"/>
              <a:gd name="connsiteY20" fmla="*/ 3749442 h 4554538"/>
              <a:gd name="connsiteX21" fmla="*/ 10313637 w 12192000"/>
              <a:gd name="connsiteY21" fmla="*/ 3730054 h 4554538"/>
              <a:gd name="connsiteX22" fmla="*/ 10268036 w 12192000"/>
              <a:gd name="connsiteY22" fmla="*/ 3749442 h 4554538"/>
              <a:gd name="connsiteX23" fmla="*/ 10193352 w 12192000"/>
              <a:gd name="connsiteY23" fmla="*/ 4168821 h 4554538"/>
              <a:gd name="connsiteX24" fmla="*/ 10153137 w 12192000"/>
              <a:gd name="connsiteY24" fmla="*/ 4473302 h 4554538"/>
              <a:gd name="connsiteX25" fmla="*/ 9845786 w 12192000"/>
              <a:gd name="connsiteY25" fmla="*/ 4513516 h 4554538"/>
              <a:gd name="connsiteX26" fmla="*/ 9475883 w 12192000"/>
              <a:gd name="connsiteY26" fmla="*/ 4546819 h 4554538"/>
              <a:gd name="connsiteX27" fmla="*/ 9466655 w 12192000"/>
              <a:gd name="connsiteY27" fmla="*/ 4554538 h 4554538"/>
              <a:gd name="connsiteX28" fmla="*/ 0 w 12192000"/>
              <a:gd name="connsiteY28" fmla="*/ 4554538 h 455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2000" h="4554538">
                <a:moveTo>
                  <a:pt x="8530200" y="3146226"/>
                </a:moveTo>
                <a:lnTo>
                  <a:pt x="7998793" y="4074032"/>
                </a:lnTo>
                <a:lnTo>
                  <a:pt x="9061603" y="4074032"/>
                </a:lnTo>
                <a:close/>
                <a:moveTo>
                  <a:pt x="10971786" y="2468328"/>
                </a:moveTo>
                <a:cubicBezTo>
                  <a:pt x="11184348" y="2468328"/>
                  <a:pt x="11359570" y="2643547"/>
                  <a:pt x="11359570" y="2856109"/>
                </a:cubicBezTo>
                <a:cubicBezTo>
                  <a:pt x="11359570" y="3071545"/>
                  <a:pt x="11184348" y="3243892"/>
                  <a:pt x="10971786" y="3243892"/>
                </a:cubicBezTo>
                <a:cubicBezTo>
                  <a:pt x="10759224" y="3243892"/>
                  <a:pt x="10584005" y="3068671"/>
                  <a:pt x="10584005" y="2856109"/>
                </a:cubicBezTo>
                <a:cubicBezTo>
                  <a:pt x="10584005" y="2640676"/>
                  <a:pt x="10759224" y="2468328"/>
                  <a:pt x="10971786" y="2468328"/>
                </a:cubicBezTo>
                <a:close/>
                <a:moveTo>
                  <a:pt x="10971786" y="2344811"/>
                </a:moveTo>
                <a:cubicBezTo>
                  <a:pt x="10690285" y="2344811"/>
                  <a:pt x="10460488" y="2574608"/>
                  <a:pt x="10460488" y="2856109"/>
                </a:cubicBezTo>
                <a:cubicBezTo>
                  <a:pt x="10460488" y="3137610"/>
                  <a:pt x="10690285" y="3367407"/>
                  <a:pt x="10971786" y="3367407"/>
                </a:cubicBezTo>
                <a:cubicBezTo>
                  <a:pt x="11253287" y="3367407"/>
                  <a:pt x="11483084" y="3137610"/>
                  <a:pt x="11483084" y="2856109"/>
                </a:cubicBezTo>
                <a:cubicBezTo>
                  <a:pt x="11483084" y="2574608"/>
                  <a:pt x="11253287" y="2344811"/>
                  <a:pt x="10971786" y="234481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554538"/>
                </a:lnTo>
                <a:lnTo>
                  <a:pt x="10247582" y="4554538"/>
                </a:lnTo>
                <a:lnTo>
                  <a:pt x="10312021" y="4461275"/>
                </a:lnTo>
                <a:cubicBezTo>
                  <a:pt x="10357262" y="4356789"/>
                  <a:pt x="10336257" y="4244224"/>
                  <a:pt x="10316869" y="4142971"/>
                </a:cubicBezTo>
                <a:cubicBezTo>
                  <a:pt x="10293889" y="4022327"/>
                  <a:pt x="10276655" y="3918919"/>
                  <a:pt x="10357084" y="3838490"/>
                </a:cubicBezTo>
                <a:cubicBezTo>
                  <a:pt x="10382934" y="3815510"/>
                  <a:pt x="10382934" y="3775296"/>
                  <a:pt x="10357084" y="3749442"/>
                </a:cubicBezTo>
                <a:cubicBezTo>
                  <a:pt x="10345594" y="3736517"/>
                  <a:pt x="10329795" y="3730054"/>
                  <a:pt x="10313637" y="3730054"/>
                </a:cubicBezTo>
                <a:cubicBezTo>
                  <a:pt x="10297480" y="3730054"/>
                  <a:pt x="10280963" y="3736517"/>
                  <a:pt x="10268036" y="3749442"/>
                </a:cubicBezTo>
                <a:cubicBezTo>
                  <a:pt x="10138777" y="3878704"/>
                  <a:pt x="10167501" y="4033817"/>
                  <a:pt x="10193352" y="4168821"/>
                </a:cubicBezTo>
                <a:cubicBezTo>
                  <a:pt x="10216332" y="4289465"/>
                  <a:pt x="10233566" y="4392873"/>
                  <a:pt x="10153137" y="4473302"/>
                </a:cubicBezTo>
                <a:cubicBezTo>
                  <a:pt x="10069838" y="4553731"/>
                  <a:pt x="9966429" y="4536496"/>
                  <a:pt x="9845786" y="4513516"/>
                </a:cubicBezTo>
                <a:cubicBezTo>
                  <a:pt x="9725143" y="4490898"/>
                  <a:pt x="9593502" y="4466078"/>
                  <a:pt x="9475883" y="4546819"/>
                </a:cubicBezTo>
                <a:lnTo>
                  <a:pt x="9466655" y="4554538"/>
                </a:lnTo>
                <a:lnTo>
                  <a:pt x="0" y="45545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E0EC059-6580-471B-82B1-7BC2C482138A}"/>
              </a:ext>
            </a:extLst>
          </p:cNvPr>
          <p:cNvSpPr/>
          <p:nvPr userDrawn="1"/>
        </p:nvSpPr>
        <p:spPr>
          <a:xfrm>
            <a:off x="0" y="4554000"/>
            <a:ext cx="12192000" cy="2304000"/>
          </a:xfrm>
          <a:custGeom>
            <a:avLst/>
            <a:gdLst>
              <a:gd name="connsiteX0" fmla="*/ 0 w 12192000"/>
              <a:gd name="connsiteY0" fmla="*/ 0 h 2304000"/>
              <a:gd name="connsiteX1" fmla="*/ 9467298 w 12192000"/>
              <a:gd name="connsiteY1" fmla="*/ 0 h 2304000"/>
              <a:gd name="connsiteX2" fmla="*/ 9426407 w 12192000"/>
              <a:gd name="connsiteY2" fmla="*/ 34200 h 2304000"/>
              <a:gd name="connsiteX3" fmla="*/ 9351723 w 12192000"/>
              <a:gd name="connsiteY3" fmla="*/ 453579 h 2304000"/>
              <a:gd name="connsiteX4" fmla="*/ 9311509 w 12192000"/>
              <a:gd name="connsiteY4" fmla="*/ 758060 h 2304000"/>
              <a:gd name="connsiteX5" fmla="*/ 9004154 w 12192000"/>
              <a:gd name="connsiteY5" fmla="*/ 798275 h 2304000"/>
              <a:gd name="connsiteX6" fmla="*/ 8584775 w 12192000"/>
              <a:gd name="connsiteY6" fmla="*/ 872959 h 2304000"/>
              <a:gd name="connsiteX7" fmla="*/ 8584775 w 12192000"/>
              <a:gd name="connsiteY7" fmla="*/ 962006 h 2304000"/>
              <a:gd name="connsiteX8" fmla="*/ 8630734 w 12192000"/>
              <a:gd name="connsiteY8" fmla="*/ 982112 h 2304000"/>
              <a:gd name="connsiteX9" fmla="*/ 8679568 w 12192000"/>
              <a:gd name="connsiteY9" fmla="*/ 962006 h 2304000"/>
              <a:gd name="connsiteX10" fmla="*/ 8984048 w 12192000"/>
              <a:gd name="connsiteY10" fmla="*/ 921792 h 2304000"/>
              <a:gd name="connsiteX11" fmla="*/ 9403427 w 12192000"/>
              <a:gd name="connsiteY11" fmla="*/ 847108 h 2304000"/>
              <a:gd name="connsiteX12" fmla="*/ 9478111 w 12192000"/>
              <a:gd name="connsiteY12" fmla="*/ 430600 h 2304000"/>
              <a:gd name="connsiteX13" fmla="*/ 9518326 w 12192000"/>
              <a:gd name="connsiteY13" fmla="*/ 123248 h 2304000"/>
              <a:gd name="connsiteX14" fmla="*/ 9822806 w 12192000"/>
              <a:gd name="connsiteY14" fmla="*/ 83034 h 2304000"/>
              <a:gd name="connsiteX15" fmla="*/ 10242185 w 12192000"/>
              <a:gd name="connsiteY15" fmla="*/ 8350 h 2304000"/>
              <a:gd name="connsiteX16" fmla="*/ 10247954 w 12192000"/>
              <a:gd name="connsiteY16" fmla="*/ 0 h 2304000"/>
              <a:gd name="connsiteX17" fmla="*/ 12192000 w 12192000"/>
              <a:gd name="connsiteY17" fmla="*/ 0 h 2304000"/>
              <a:gd name="connsiteX18" fmla="*/ 12192000 w 12192000"/>
              <a:gd name="connsiteY18" fmla="*/ 2304000 h 2304000"/>
              <a:gd name="connsiteX19" fmla="*/ 0 w 12192000"/>
              <a:gd name="connsiteY19" fmla="*/ 2304000 h 23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2304000">
                <a:moveTo>
                  <a:pt x="0" y="0"/>
                </a:moveTo>
                <a:lnTo>
                  <a:pt x="9467298" y="0"/>
                </a:lnTo>
                <a:lnTo>
                  <a:pt x="9426407" y="34200"/>
                </a:lnTo>
                <a:cubicBezTo>
                  <a:pt x="9297145" y="163463"/>
                  <a:pt x="9325869" y="318575"/>
                  <a:pt x="9351723" y="453579"/>
                </a:cubicBezTo>
                <a:cubicBezTo>
                  <a:pt x="9374703" y="574223"/>
                  <a:pt x="9391937" y="677631"/>
                  <a:pt x="9311509" y="758060"/>
                </a:cubicBezTo>
                <a:cubicBezTo>
                  <a:pt x="9228206" y="838489"/>
                  <a:pt x="9124797" y="821254"/>
                  <a:pt x="9004154" y="798275"/>
                </a:cubicBezTo>
                <a:cubicBezTo>
                  <a:pt x="8866276" y="772424"/>
                  <a:pt x="8714037" y="743699"/>
                  <a:pt x="8584775" y="872959"/>
                </a:cubicBezTo>
                <a:cubicBezTo>
                  <a:pt x="8558924" y="895938"/>
                  <a:pt x="8558924" y="936153"/>
                  <a:pt x="8584775" y="962006"/>
                </a:cubicBezTo>
                <a:cubicBezTo>
                  <a:pt x="8599139" y="976367"/>
                  <a:pt x="8613500" y="982112"/>
                  <a:pt x="8630734" y="982112"/>
                </a:cubicBezTo>
                <a:cubicBezTo>
                  <a:pt x="8647969" y="982112"/>
                  <a:pt x="8662333" y="973496"/>
                  <a:pt x="8679568" y="962006"/>
                </a:cubicBezTo>
                <a:cubicBezTo>
                  <a:pt x="8759996" y="881577"/>
                  <a:pt x="8863405" y="898812"/>
                  <a:pt x="8984048" y="921792"/>
                </a:cubicBezTo>
                <a:cubicBezTo>
                  <a:pt x="9119052" y="947643"/>
                  <a:pt x="9274165" y="976367"/>
                  <a:pt x="9403427" y="847108"/>
                </a:cubicBezTo>
                <a:cubicBezTo>
                  <a:pt x="9532686" y="720720"/>
                  <a:pt x="9503962" y="565607"/>
                  <a:pt x="9478111" y="430600"/>
                </a:cubicBezTo>
                <a:cubicBezTo>
                  <a:pt x="9455131" y="309957"/>
                  <a:pt x="9437897" y="203677"/>
                  <a:pt x="9518326" y="123248"/>
                </a:cubicBezTo>
                <a:cubicBezTo>
                  <a:pt x="9598754" y="42819"/>
                  <a:pt x="9702163" y="60054"/>
                  <a:pt x="9822806" y="83034"/>
                </a:cubicBezTo>
                <a:cubicBezTo>
                  <a:pt x="9957810" y="108884"/>
                  <a:pt x="10112923" y="137609"/>
                  <a:pt x="10242185" y="8350"/>
                </a:cubicBezTo>
                <a:lnTo>
                  <a:pt x="10247954" y="0"/>
                </a:lnTo>
                <a:lnTo>
                  <a:pt x="12192000" y="0"/>
                </a:lnTo>
                <a:lnTo>
                  <a:pt x="12192000" y="2304000"/>
                </a:lnTo>
                <a:lnTo>
                  <a:pt x="0" y="230400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A6CD15-EEA4-46CB-A7B3-495FF7C8B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000" y="3833999"/>
            <a:ext cx="5937026" cy="720001"/>
          </a:xfrm>
          <a:solidFill>
            <a:schemeClr val="bg1"/>
          </a:solidFill>
        </p:spPr>
        <p:txBody>
          <a:bodyPr anchor="ctr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F20683-79D6-43CE-A167-BF1E25FA4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00" y="4731026"/>
            <a:ext cx="9144000" cy="720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0524263-835B-48D7-A2FC-25541FD95C43}"/>
              </a:ext>
            </a:extLst>
          </p:cNvPr>
          <p:cNvSpPr/>
          <p:nvPr/>
        </p:nvSpPr>
        <p:spPr>
          <a:xfrm>
            <a:off x="10460488" y="2344811"/>
            <a:ext cx="1005361" cy="1005361"/>
          </a:xfrm>
          <a:custGeom>
            <a:avLst/>
            <a:gdLst>
              <a:gd name="connsiteX0" fmla="*/ 169545 w 333375"/>
              <a:gd name="connsiteY0" fmla="*/ 339090 h 333375"/>
              <a:gd name="connsiteX1" fmla="*/ 0 w 333375"/>
              <a:gd name="connsiteY1" fmla="*/ 169545 h 333375"/>
              <a:gd name="connsiteX2" fmla="*/ 169545 w 333375"/>
              <a:gd name="connsiteY2" fmla="*/ 0 h 333375"/>
              <a:gd name="connsiteX3" fmla="*/ 339090 w 333375"/>
              <a:gd name="connsiteY3" fmla="*/ 169545 h 333375"/>
              <a:gd name="connsiteX4" fmla="*/ 169545 w 333375"/>
              <a:gd name="connsiteY4" fmla="*/ 339090 h 333375"/>
              <a:gd name="connsiteX5" fmla="*/ 169545 w 333375"/>
              <a:gd name="connsiteY5" fmla="*/ 40958 h 333375"/>
              <a:gd name="connsiteX6" fmla="*/ 40958 w 333375"/>
              <a:gd name="connsiteY6" fmla="*/ 169545 h 333375"/>
              <a:gd name="connsiteX7" fmla="*/ 169545 w 333375"/>
              <a:gd name="connsiteY7" fmla="*/ 298133 h 333375"/>
              <a:gd name="connsiteX8" fmla="*/ 298133 w 333375"/>
              <a:gd name="connsiteY8" fmla="*/ 169545 h 333375"/>
              <a:gd name="connsiteX9" fmla="*/ 169545 w 333375"/>
              <a:gd name="connsiteY9" fmla="*/ 40958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375" h="333375">
                <a:moveTo>
                  <a:pt x="169545" y="339090"/>
                </a:moveTo>
                <a:cubicBezTo>
                  <a:pt x="76200" y="339090"/>
                  <a:pt x="0" y="262890"/>
                  <a:pt x="0" y="169545"/>
                </a:cubicBezTo>
                <a:cubicBezTo>
                  <a:pt x="0" y="76200"/>
                  <a:pt x="76200" y="0"/>
                  <a:pt x="169545" y="0"/>
                </a:cubicBezTo>
                <a:cubicBezTo>
                  <a:pt x="262890" y="0"/>
                  <a:pt x="339090" y="76200"/>
                  <a:pt x="339090" y="169545"/>
                </a:cubicBezTo>
                <a:cubicBezTo>
                  <a:pt x="339090" y="262890"/>
                  <a:pt x="262890" y="339090"/>
                  <a:pt x="169545" y="339090"/>
                </a:cubicBezTo>
                <a:close/>
                <a:moveTo>
                  <a:pt x="169545" y="40958"/>
                </a:moveTo>
                <a:cubicBezTo>
                  <a:pt x="99060" y="40958"/>
                  <a:pt x="40958" y="98108"/>
                  <a:pt x="40958" y="169545"/>
                </a:cubicBezTo>
                <a:cubicBezTo>
                  <a:pt x="40958" y="240030"/>
                  <a:pt x="99060" y="298133"/>
                  <a:pt x="169545" y="298133"/>
                </a:cubicBezTo>
                <a:cubicBezTo>
                  <a:pt x="240030" y="298133"/>
                  <a:pt x="298133" y="240983"/>
                  <a:pt x="298133" y="169545"/>
                </a:cubicBezTo>
                <a:cubicBezTo>
                  <a:pt x="298133" y="99060"/>
                  <a:pt x="240030" y="40958"/>
                  <a:pt x="169545" y="4095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BB9EF5C-08CE-4A11-8FB9-D59AACF45C92}"/>
              </a:ext>
            </a:extLst>
          </p:cNvPr>
          <p:cNvSpPr/>
          <p:nvPr/>
        </p:nvSpPr>
        <p:spPr>
          <a:xfrm>
            <a:off x="7998793" y="3146226"/>
            <a:ext cx="1062810" cy="919187"/>
          </a:xfrm>
          <a:custGeom>
            <a:avLst/>
            <a:gdLst>
              <a:gd name="connsiteX0" fmla="*/ 0 w 352425"/>
              <a:gd name="connsiteY0" fmla="*/ 307658 h 304800"/>
              <a:gd name="connsiteX1" fmla="*/ 176213 w 352425"/>
              <a:gd name="connsiteY1" fmla="*/ 0 h 304800"/>
              <a:gd name="connsiteX2" fmla="*/ 352425 w 352425"/>
              <a:gd name="connsiteY2" fmla="*/ 307658 h 304800"/>
              <a:gd name="connsiteX3" fmla="*/ 0 w 352425"/>
              <a:gd name="connsiteY3" fmla="*/ 307658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425" h="304800">
                <a:moveTo>
                  <a:pt x="0" y="307658"/>
                </a:moveTo>
                <a:lnTo>
                  <a:pt x="176213" y="0"/>
                </a:lnTo>
                <a:lnTo>
                  <a:pt x="352425" y="307658"/>
                </a:lnTo>
                <a:lnTo>
                  <a:pt x="0" y="307658"/>
                </a:ln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600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87461A7-C745-4C36-816E-A1BF6EE517A4}"/>
              </a:ext>
            </a:extLst>
          </p:cNvPr>
          <p:cNvSpPr/>
          <p:nvPr userDrawn="1"/>
        </p:nvSpPr>
        <p:spPr>
          <a:xfrm>
            <a:off x="0" y="4554000"/>
            <a:ext cx="12192000" cy="23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A6CD15-EEA4-46CB-A7B3-495FF7C8B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000" y="3833999"/>
            <a:ext cx="5937026" cy="720001"/>
          </a:xfrm>
          <a:solidFill>
            <a:schemeClr val="bg1"/>
          </a:solidFill>
        </p:spPr>
        <p:txBody>
          <a:bodyPr anchor="ctr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F20683-79D6-43CE-A167-BF1E25FA4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00" y="4731026"/>
            <a:ext cx="9144000" cy="720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194F1B6-7D05-4E73-BA00-BC5670C43D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7998793" y="2408820"/>
            <a:ext cx="3399320" cy="2592271"/>
            <a:chOff x="7998793" y="2408820"/>
            <a:chExt cx="3399320" cy="2592271"/>
          </a:xfrm>
        </p:grpSpPr>
        <p:sp>
          <p:nvSpPr>
            <p:cNvPr id="13" name="Graphic 14">
              <a:extLst>
                <a:ext uri="{FF2B5EF4-FFF2-40B4-BE49-F238E27FC236}">
                  <a16:creationId xmlns:a16="http://schemas.microsoft.com/office/drawing/2014/main" id="{8B58D1C2-E2C1-48D1-9CD7-D98859263F8B}"/>
                </a:ext>
              </a:extLst>
            </p:cNvPr>
            <p:cNvSpPr/>
            <p:nvPr userDrawn="1"/>
          </p:nvSpPr>
          <p:spPr>
            <a:xfrm rot="18900000">
              <a:off x="8436128" y="4572466"/>
              <a:ext cx="2357438" cy="428625"/>
            </a:xfrm>
            <a:custGeom>
              <a:avLst/>
              <a:gdLst>
                <a:gd name="connsiteX0" fmla="*/ 0 w 1885950"/>
                <a:gd name="connsiteY0" fmla="*/ 0 h 342900"/>
                <a:gd name="connsiteX1" fmla="*/ 473393 w 1885950"/>
                <a:gd name="connsiteY1" fmla="*/ 342900 h 342900"/>
                <a:gd name="connsiteX2" fmla="*/ 946785 w 1885950"/>
                <a:gd name="connsiteY2" fmla="*/ 0 h 342900"/>
                <a:gd name="connsiteX3" fmla="*/ 1420178 w 1885950"/>
                <a:gd name="connsiteY3" fmla="*/ 342900 h 342900"/>
                <a:gd name="connsiteX4" fmla="*/ 1893570 w 1885950"/>
                <a:gd name="connsiteY4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5950" h="342900">
                  <a:moveTo>
                    <a:pt x="0" y="0"/>
                  </a:moveTo>
                  <a:cubicBezTo>
                    <a:pt x="236220" y="0"/>
                    <a:pt x="236220" y="342900"/>
                    <a:pt x="473393" y="342900"/>
                  </a:cubicBezTo>
                  <a:cubicBezTo>
                    <a:pt x="709613" y="342900"/>
                    <a:pt x="709613" y="0"/>
                    <a:pt x="946785" y="0"/>
                  </a:cubicBezTo>
                  <a:cubicBezTo>
                    <a:pt x="1183005" y="0"/>
                    <a:pt x="1183005" y="342900"/>
                    <a:pt x="1420178" y="342900"/>
                  </a:cubicBezTo>
                  <a:cubicBezTo>
                    <a:pt x="1657350" y="342900"/>
                    <a:pt x="1656398" y="0"/>
                    <a:pt x="1893570" y="0"/>
                  </a:cubicBezTo>
                </a:path>
              </a:pathLst>
            </a:custGeom>
            <a:noFill/>
            <a:ln w="127000" cap="rnd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52BDBB4-28D9-4B2B-BA1A-8A20B3CA0A1B}"/>
                </a:ext>
              </a:extLst>
            </p:cNvPr>
            <p:cNvSpPr/>
            <p:nvPr userDrawn="1"/>
          </p:nvSpPr>
          <p:spPr>
            <a:xfrm>
              <a:off x="10505144" y="2408820"/>
              <a:ext cx="892969" cy="892970"/>
            </a:xfrm>
            <a:prstGeom prst="ellipse">
              <a:avLst/>
            </a:prstGeom>
            <a:noFill/>
            <a:ln w="127000" cap="flat">
              <a:solidFill>
                <a:schemeClr val="accent4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6FA2AB67-0CBD-40DF-8724-9E261D88001E}"/>
                </a:ext>
              </a:extLst>
            </p:cNvPr>
            <p:cNvSpPr/>
            <p:nvPr userDrawn="1"/>
          </p:nvSpPr>
          <p:spPr>
            <a:xfrm>
              <a:off x="7998793" y="3156637"/>
              <a:ext cx="1063466" cy="916782"/>
            </a:xfrm>
            <a:prstGeom prst="triangle">
              <a:avLst/>
            </a:prstGeom>
            <a:solidFill>
              <a:schemeClr val="accent5"/>
            </a:solidFill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4342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8CC2B20B-280D-44D1-8DC5-70D2B86B7655}"/>
              </a:ext>
            </a:extLst>
          </p:cNvPr>
          <p:cNvSpPr/>
          <p:nvPr userDrawn="1"/>
        </p:nvSpPr>
        <p:spPr>
          <a:xfrm rot="2448756">
            <a:off x="9181031" y="3380182"/>
            <a:ext cx="878193" cy="2739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CF6415F-6279-47D7-81A8-7C667B82487D}"/>
              </a:ext>
            </a:extLst>
          </p:cNvPr>
          <p:cNvSpPr/>
          <p:nvPr userDrawn="1"/>
        </p:nvSpPr>
        <p:spPr>
          <a:xfrm>
            <a:off x="10143917" y="1890080"/>
            <a:ext cx="1638502" cy="16385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54F30F7-DC7A-41E3-A364-0B79CF985761}"/>
              </a:ext>
            </a:extLst>
          </p:cNvPr>
          <p:cNvSpPr/>
          <p:nvPr userDrawn="1"/>
        </p:nvSpPr>
        <p:spPr>
          <a:xfrm>
            <a:off x="7746136" y="2778308"/>
            <a:ext cx="1638502" cy="16385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72C4EBD-FB6B-4F9E-8562-1F4DD054DA6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554538"/>
          </a:xfrm>
          <a:custGeom>
            <a:avLst/>
            <a:gdLst>
              <a:gd name="connsiteX0" fmla="*/ 8530200 w 12192000"/>
              <a:gd name="connsiteY0" fmla="*/ 3146226 h 4554538"/>
              <a:gd name="connsiteX1" fmla="*/ 7998793 w 12192000"/>
              <a:gd name="connsiteY1" fmla="*/ 4074032 h 4554538"/>
              <a:gd name="connsiteX2" fmla="*/ 9061603 w 12192000"/>
              <a:gd name="connsiteY2" fmla="*/ 4074032 h 4554538"/>
              <a:gd name="connsiteX3" fmla="*/ 10971786 w 12192000"/>
              <a:gd name="connsiteY3" fmla="*/ 2468328 h 4554538"/>
              <a:gd name="connsiteX4" fmla="*/ 11359570 w 12192000"/>
              <a:gd name="connsiteY4" fmla="*/ 2856109 h 4554538"/>
              <a:gd name="connsiteX5" fmla="*/ 10971786 w 12192000"/>
              <a:gd name="connsiteY5" fmla="*/ 3243892 h 4554538"/>
              <a:gd name="connsiteX6" fmla="*/ 10584005 w 12192000"/>
              <a:gd name="connsiteY6" fmla="*/ 2856109 h 4554538"/>
              <a:gd name="connsiteX7" fmla="*/ 10971786 w 12192000"/>
              <a:gd name="connsiteY7" fmla="*/ 2468328 h 4554538"/>
              <a:gd name="connsiteX8" fmla="*/ 10971786 w 12192000"/>
              <a:gd name="connsiteY8" fmla="*/ 2344811 h 4554538"/>
              <a:gd name="connsiteX9" fmla="*/ 10460488 w 12192000"/>
              <a:gd name="connsiteY9" fmla="*/ 2856109 h 4554538"/>
              <a:gd name="connsiteX10" fmla="*/ 10971786 w 12192000"/>
              <a:gd name="connsiteY10" fmla="*/ 3367407 h 4554538"/>
              <a:gd name="connsiteX11" fmla="*/ 11483084 w 12192000"/>
              <a:gd name="connsiteY11" fmla="*/ 2856109 h 4554538"/>
              <a:gd name="connsiteX12" fmla="*/ 10971786 w 12192000"/>
              <a:gd name="connsiteY12" fmla="*/ 2344811 h 4554538"/>
              <a:gd name="connsiteX13" fmla="*/ 0 w 12192000"/>
              <a:gd name="connsiteY13" fmla="*/ 0 h 4554538"/>
              <a:gd name="connsiteX14" fmla="*/ 12192000 w 12192000"/>
              <a:gd name="connsiteY14" fmla="*/ 0 h 4554538"/>
              <a:gd name="connsiteX15" fmla="*/ 12192000 w 12192000"/>
              <a:gd name="connsiteY15" fmla="*/ 4554538 h 4554538"/>
              <a:gd name="connsiteX16" fmla="*/ 10247582 w 12192000"/>
              <a:gd name="connsiteY16" fmla="*/ 4554538 h 4554538"/>
              <a:gd name="connsiteX17" fmla="*/ 10312021 w 12192000"/>
              <a:gd name="connsiteY17" fmla="*/ 4461275 h 4554538"/>
              <a:gd name="connsiteX18" fmla="*/ 10316869 w 12192000"/>
              <a:gd name="connsiteY18" fmla="*/ 4142971 h 4554538"/>
              <a:gd name="connsiteX19" fmla="*/ 10357084 w 12192000"/>
              <a:gd name="connsiteY19" fmla="*/ 3838490 h 4554538"/>
              <a:gd name="connsiteX20" fmla="*/ 10357084 w 12192000"/>
              <a:gd name="connsiteY20" fmla="*/ 3749442 h 4554538"/>
              <a:gd name="connsiteX21" fmla="*/ 10313637 w 12192000"/>
              <a:gd name="connsiteY21" fmla="*/ 3730054 h 4554538"/>
              <a:gd name="connsiteX22" fmla="*/ 10268036 w 12192000"/>
              <a:gd name="connsiteY22" fmla="*/ 3749442 h 4554538"/>
              <a:gd name="connsiteX23" fmla="*/ 10193352 w 12192000"/>
              <a:gd name="connsiteY23" fmla="*/ 4168821 h 4554538"/>
              <a:gd name="connsiteX24" fmla="*/ 10153137 w 12192000"/>
              <a:gd name="connsiteY24" fmla="*/ 4473302 h 4554538"/>
              <a:gd name="connsiteX25" fmla="*/ 9845786 w 12192000"/>
              <a:gd name="connsiteY25" fmla="*/ 4513516 h 4554538"/>
              <a:gd name="connsiteX26" fmla="*/ 9475883 w 12192000"/>
              <a:gd name="connsiteY26" fmla="*/ 4546819 h 4554538"/>
              <a:gd name="connsiteX27" fmla="*/ 9466655 w 12192000"/>
              <a:gd name="connsiteY27" fmla="*/ 4554538 h 4554538"/>
              <a:gd name="connsiteX28" fmla="*/ 0 w 12192000"/>
              <a:gd name="connsiteY28" fmla="*/ 4554538 h 455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2000" h="4554538">
                <a:moveTo>
                  <a:pt x="8530200" y="3146226"/>
                </a:moveTo>
                <a:lnTo>
                  <a:pt x="7998793" y="4074032"/>
                </a:lnTo>
                <a:lnTo>
                  <a:pt x="9061603" y="4074032"/>
                </a:lnTo>
                <a:close/>
                <a:moveTo>
                  <a:pt x="10971786" y="2468328"/>
                </a:moveTo>
                <a:cubicBezTo>
                  <a:pt x="11184348" y="2468328"/>
                  <a:pt x="11359570" y="2643547"/>
                  <a:pt x="11359570" y="2856109"/>
                </a:cubicBezTo>
                <a:cubicBezTo>
                  <a:pt x="11359570" y="3071545"/>
                  <a:pt x="11184348" y="3243892"/>
                  <a:pt x="10971786" y="3243892"/>
                </a:cubicBezTo>
                <a:cubicBezTo>
                  <a:pt x="10759224" y="3243892"/>
                  <a:pt x="10584005" y="3068671"/>
                  <a:pt x="10584005" y="2856109"/>
                </a:cubicBezTo>
                <a:cubicBezTo>
                  <a:pt x="10584005" y="2640676"/>
                  <a:pt x="10759224" y="2468328"/>
                  <a:pt x="10971786" y="2468328"/>
                </a:cubicBezTo>
                <a:close/>
                <a:moveTo>
                  <a:pt x="10971786" y="2344811"/>
                </a:moveTo>
                <a:cubicBezTo>
                  <a:pt x="10690285" y="2344811"/>
                  <a:pt x="10460488" y="2574608"/>
                  <a:pt x="10460488" y="2856109"/>
                </a:cubicBezTo>
                <a:cubicBezTo>
                  <a:pt x="10460488" y="3137610"/>
                  <a:pt x="10690285" y="3367407"/>
                  <a:pt x="10971786" y="3367407"/>
                </a:cubicBezTo>
                <a:cubicBezTo>
                  <a:pt x="11253287" y="3367407"/>
                  <a:pt x="11483084" y="3137610"/>
                  <a:pt x="11483084" y="2856109"/>
                </a:cubicBezTo>
                <a:cubicBezTo>
                  <a:pt x="11483084" y="2574608"/>
                  <a:pt x="11253287" y="2344811"/>
                  <a:pt x="10971786" y="234481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554538"/>
                </a:lnTo>
                <a:lnTo>
                  <a:pt x="10247582" y="4554538"/>
                </a:lnTo>
                <a:lnTo>
                  <a:pt x="10312021" y="4461275"/>
                </a:lnTo>
                <a:cubicBezTo>
                  <a:pt x="10357262" y="4356789"/>
                  <a:pt x="10336257" y="4244224"/>
                  <a:pt x="10316869" y="4142971"/>
                </a:cubicBezTo>
                <a:cubicBezTo>
                  <a:pt x="10293889" y="4022327"/>
                  <a:pt x="10276655" y="3918919"/>
                  <a:pt x="10357084" y="3838490"/>
                </a:cubicBezTo>
                <a:cubicBezTo>
                  <a:pt x="10382934" y="3815510"/>
                  <a:pt x="10382934" y="3775296"/>
                  <a:pt x="10357084" y="3749442"/>
                </a:cubicBezTo>
                <a:cubicBezTo>
                  <a:pt x="10345594" y="3736517"/>
                  <a:pt x="10329795" y="3730054"/>
                  <a:pt x="10313637" y="3730054"/>
                </a:cubicBezTo>
                <a:cubicBezTo>
                  <a:pt x="10297480" y="3730054"/>
                  <a:pt x="10280963" y="3736517"/>
                  <a:pt x="10268036" y="3749442"/>
                </a:cubicBezTo>
                <a:cubicBezTo>
                  <a:pt x="10138777" y="3878704"/>
                  <a:pt x="10167501" y="4033817"/>
                  <a:pt x="10193352" y="4168821"/>
                </a:cubicBezTo>
                <a:cubicBezTo>
                  <a:pt x="10216332" y="4289465"/>
                  <a:pt x="10233566" y="4392873"/>
                  <a:pt x="10153137" y="4473302"/>
                </a:cubicBezTo>
                <a:cubicBezTo>
                  <a:pt x="10069838" y="4553731"/>
                  <a:pt x="9966429" y="4536496"/>
                  <a:pt x="9845786" y="4513516"/>
                </a:cubicBezTo>
                <a:cubicBezTo>
                  <a:pt x="9725143" y="4490898"/>
                  <a:pt x="9593502" y="4466078"/>
                  <a:pt x="9475883" y="4546819"/>
                </a:cubicBezTo>
                <a:lnTo>
                  <a:pt x="9466655" y="4554538"/>
                </a:lnTo>
                <a:lnTo>
                  <a:pt x="0" y="45545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E0EC059-6580-471B-82B1-7BC2C482138A}"/>
              </a:ext>
            </a:extLst>
          </p:cNvPr>
          <p:cNvSpPr/>
          <p:nvPr userDrawn="1"/>
        </p:nvSpPr>
        <p:spPr>
          <a:xfrm>
            <a:off x="0" y="4554000"/>
            <a:ext cx="12192000" cy="2304000"/>
          </a:xfrm>
          <a:custGeom>
            <a:avLst/>
            <a:gdLst>
              <a:gd name="connsiteX0" fmla="*/ 0 w 12192000"/>
              <a:gd name="connsiteY0" fmla="*/ 0 h 2304000"/>
              <a:gd name="connsiteX1" fmla="*/ 9467298 w 12192000"/>
              <a:gd name="connsiteY1" fmla="*/ 0 h 2304000"/>
              <a:gd name="connsiteX2" fmla="*/ 9426407 w 12192000"/>
              <a:gd name="connsiteY2" fmla="*/ 34200 h 2304000"/>
              <a:gd name="connsiteX3" fmla="*/ 9351723 w 12192000"/>
              <a:gd name="connsiteY3" fmla="*/ 453579 h 2304000"/>
              <a:gd name="connsiteX4" fmla="*/ 9311509 w 12192000"/>
              <a:gd name="connsiteY4" fmla="*/ 758060 h 2304000"/>
              <a:gd name="connsiteX5" fmla="*/ 9004154 w 12192000"/>
              <a:gd name="connsiteY5" fmla="*/ 798275 h 2304000"/>
              <a:gd name="connsiteX6" fmla="*/ 8584775 w 12192000"/>
              <a:gd name="connsiteY6" fmla="*/ 872959 h 2304000"/>
              <a:gd name="connsiteX7" fmla="*/ 8584775 w 12192000"/>
              <a:gd name="connsiteY7" fmla="*/ 962006 h 2304000"/>
              <a:gd name="connsiteX8" fmla="*/ 8630734 w 12192000"/>
              <a:gd name="connsiteY8" fmla="*/ 982112 h 2304000"/>
              <a:gd name="connsiteX9" fmla="*/ 8679568 w 12192000"/>
              <a:gd name="connsiteY9" fmla="*/ 962006 h 2304000"/>
              <a:gd name="connsiteX10" fmla="*/ 8984048 w 12192000"/>
              <a:gd name="connsiteY10" fmla="*/ 921792 h 2304000"/>
              <a:gd name="connsiteX11" fmla="*/ 9403427 w 12192000"/>
              <a:gd name="connsiteY11" fmla="*/ 847108 h 2304000"/>
              <a:gd name="connsiteX12" fmla="*/ 9478111 w 12192000"/>
              <a:gd name="connsiteY12" fmla="*/ 430600 h 2304000"/>
              <a:gd name="connsiteX13" fmla="*/ 9518326 w 12192000"/>
              <a:gd name="connsiteY13" fmla="*/ 123248 h 2304000"/>
              <a:gd name="connsiteX14" fmla="*/ 9822806 w 12192000"/>
              <a:gd name="connsiteY14" fmla="*/ 83034 h 2304000"/>
              <a:gd name="connsiteX15" fmla="*/ 10242185 w 12192000"/>
              <a:gd name="connsiteY15" fmla="*/ 8350 h 2304000"/>
              <a:gd name="connsiteX16" fmla="*/ 10247954 w 12192000"/>
              <a:gd name="connsiteY16" fmla="*/ 0 h 2304000"/>
              <a:gd name="connsiteX17" fmla="*/ 12192000 w 12192000"/>
              <a:gd name="connsiteY17" fmla="*/ 0 h 2304000"/>
              <a:gd name="connsiteX18" fmla="*/ 12192000 w 12192000"/>
              <a:gd name="connsiteY18" fmla="*/ 2304000 h 2304000"/>
              <a:gd name="connsiteX19" fmla="*/ 0 w 12192000"/>
              <a:gd name="connsiteY19" fmla="*/ 2304000 h 23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2304000">
                <a:moveTo>
                  <a:pt x="0" y="0"/>
                </a:moveTo>
                <a:lnTo>
                  <a:pt x="9467298" y="0"/>
                </a:lnTo>
                <a:lnTo>
                  <a:pt x="9426407" y="34200"/>
                </a:lnTo>
                <a:cubicBezTo>
                  <a:pt x="9297145" y="163463"/>
                  <a:pt x="9325869" y="318575"/>
                  <a:pt x="9351723" y="453579"/>
                </a:cubicBezTo>
                <a:cubicBezTo>
                  <a:pt x="9374703" y="574223"/>
                  <a:pt x="9391937" y="677631"/>
                  <a:pt x="9311509" y="758060"/>
                </a:cubicBezTo>
                <a:cubicBezTo>
                  <a:pt x="9228206" y="838489"/>
                  <a:pt x="9124797" y="821254"/>
                  <a:pt x="9004154" y="798275"/>
                </a:cubicBezTo>
                <a:cubicBezTo>
                  <a:pt x="8866276" y="772424"/>
                  <a:pt x="8714037" y="743699"/>
                  <a:pt x="8584775" y="872959"/>
                </a:cubicBezTo>
                <a:cubicBezTo>
                  <a:pt x="8558924" y="895938"/>
                  <a:pt x="8558924" y="936153"/>
                  <a:pt x="8584775" y="962006"/>
                </a:cubicBezTo>
                <a:cubicBezTo>
                  <a:pt x="8599139" y="976367"/>
                  <a:pt x="8613500" y="982112"/>
                  <a:pt x="8630734" y="982112"/>
                </a:cubicBezTo>
                <a:cubicBezTo>
                  <a:pt x="8647969" y="982112"/>
                  <a:pt x="8662333" y="973496"/>
                  <a:pt x="8679568" y="962006"/>
                </a:cubicBezTo>
                <a:cubicBezTo>
                  <a:pt x="8759996" y="881577"/>
                  <a:pt x="8863405" y="898812"/>
                  <a:pt x="8984048" y="921792"/>
                </a:cubicBezTo>
                <a:cubicBezTo>
                  <a:pt x="9119052" y="947643"/>
                  <a:pt x="9274165" y="976367"/>
                  <a:pt x="9403427" y="847108"/>
                </a:cubicBezTo>
                <a:cubicBezTo>
                  <a:pt x="9532686" y="720720"/>
                  <a:pt x="9503962" y="565607"/>
                  <a:pt x="9478111" y="430600"/>
                </a:cubicBezTo>
                <a:cubicBezTo>
                  <a:pt x="9455131" y="309957"/>
                  <a:pt x="9437897" y="203677"/>
                  <a:pt x="9518326" y="123248"/>
                </a:cubicBezTo>
                <a:cubicBezTo>
                  <a:pt x="9598754" y="42819"/>
                  <a:pt x="9702163" y="60054"/>
                  <a:pt x="9822806" y="83034"/>
                </a:cubicBezTo>
                <a:cubicBezTo>
                  <a:pt x="9957810" y="108884"/>
                  <a:pt x="10112923" y="137609"/>
                  <a:pt x="10242185" y="8350"/>
                </a:cubicBezTo>
                <a:lnTo>
                  <a:pt x="10247954" y="0"/>
                </a:lnTo>
                <a:lnTo>
                  <a:pt x="12192000" y="0"/>
                </a:lnTo>
                <a:lnTo>
                  <a:pt x="12192000" y="2304000"/>
                </a:lnTo>
                <a:lnTo>
                  <a:pt x="0" y="230400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A6CD15-EEA4-46CB-A7B3-495FF7C8B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000" y="3833999"/>
            <a:ext cx="5937026" cy="720001"/>
          </a:xfrm>
          <a:solidFill>
            <a:schemeClr val="bg1"/>
          </a:solidFill>
        </p:spPr>
        <p:txBody>
          <a:bodyPr anchor="ctr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F20683-79D6-43CE-A167-BF1E25FA4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00" y="4731026"/>
            <a:ext cx="9144000" cy="720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0524263-835B-48D7-A2FC-25541FD95C43}"/>
              </a:ext>
            </a:extLst>
          </p:cNvPr>
          <p:cNvSpPr/>
          <p:nvPr/>
        </p:nvSpPr>
        <p:spPr>
          <a:xfrm>
            <a:off x="10460488" y="2344811"/>
            <a:ext cx="1005361" cy="1005361"/>
          </a:xfrm>
          <a:custGeom>
            <a:avLst/>
            <a:gdLst>
              <a:gd name="connsiteX0" fmla="*/ 169545 w 333375"/>
              <a:gd name="connsiteY0" fmla="*/ 339090 h 333375"/>
              <a:gd name="connsiteX1" fmla="*/ 0 w 333375"/>
              <a:gd name="connsiteY1" fmla="*/ 169545 h 333375"/>
              <a:gd name="connsiteX2" fmla="*/ 169545 w 333375"/>
              <a:gd name="connsiteY2" fmla="*/ 0 h 333375"/>
              <a:gd name="connsiteX3" fmla="*/ 339090 w 333375"/>
              <a:gd name="connsiteY3" fmla="*/ 169545 h 333375"/>
              <a:gd name="connsiteX4" fmla="*/ 169545 w 333375"/>
              <a:gd name="connsiteY4" fmla="*/ 339090 h 333375"/>
              <a:gd name="connsiteX5" fmla="*/ 169545 w 333375"/>
              <a:gd name="connsiteY5" fmla="*/ 40958 h 333375"/>
              <a:gd name="connsiteX6" fmla="*/ 40958 w 333375"/>
              <a:gd name="connsiteY6" fmla="*/ 169545 h 333375"/>
              <a:gd name="connsiteX7" fmla="*/ 169545 w 333375"/>
              <a:gd name="connsiteY7" fmla="*/ 298133 h 333375"/>
              <a:gd name="connsiteX8" fmla="*/ 298133 w 333375"/>
              <a:gd name="connsiteY8" fmla="*/ 169545 h 333375"/>
              <a:gd name="connsiteX9" fmla="*/ 169545 w 333375"/>
              <a:gd name="connsiteY9" fmla="*/ 40958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375" h="333375">
                <a:moveTo>
                  <a:pt x="169545" y="339090"/>
                </a:moveTo>
                <a:cubicBezTo>
                  <a:pt x="76200" y="339090"/>
                  <a:pt x="0" y="262890"/>
                  <a:pt x="0" y="169545"/>
                </a:cubicBezTo>
                <a:cubicBezTo>
                  <a:pt x="0" y="76200"/>
                  <a:pt x="76200" y="0"/>
                  <a:pt x="169545" y="0"/>
                </a:cubicBezTo>
                <a:cubicBezTo>
                  <a:pt x="262890" y="0"/>
                  <a:pt x="339090" y="76200"/>
                  <a:pt x="339090" y="169545"/>
                </a:cubicBezTo>
                <a:cubicBezTo>
                  <a:pt x="339090" y="262890"/>
                  <a:pt x="262890" y="339090"/>
                  <a:pt x="169545" y="339090"/>
                </a:cubicBezTo>
                <a:close/>
                <a:moveTo>
                  <a:pt x="169545" y="40958"/>
                </a:moveTo>
                <a:cubicBezTo>
                  <a:pt x="99060" y="40958"/>
                  <a:pt x="40958" y="98108"/>
                  <a:pt x="40958" y="169545"/>
                </a:cubicBezTo>
                <a:cubicBezTo>
                  <a:pt x="40958" y="240030"/>
                  <a:pt x="99060" y="298133"/>
                  <a:pt x="169545" y="298133"/>
                </a:cubicBezTo>
                <a:cubicBezTo>
                  <a:pt x="240030" y="298133"/>
                  <a:pt x="298133" y="240983"/>
                  <a:pt x="298133" y="169545"/>
                </a:cubicBezTo>
                <a:cubicBezTo>
                  <a:pt x="298133" y="99060"/>
                  <a:pt x="240030" y="40958"/>
                  <a:pt x="169545" y="4095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BB9EF5C-08CE-4A11-8FB9-D59AACF45C92}"/>
              </a:ext>
            </a:extLst>
          </p:cNvPr>
          <p:cNvSpPr/>
          <p:nvPr/>
        </p:nvSpPr>
        <p:spPr>
          <a:xfrm>
            <a:off x="7998793" y="3146226"/>
            <a:ext cx="1062810" cy="919187"/>
          </a:xfrm>
          <a:custGeom>
            <a:avLst/>
            <a:gdLst>
              <a:gd name="connsiteX0" fmla="*/ 0 w 352425"/>
              <a:gd name="connsiteY0" fmla="*/ 307658 h 304800"/>
              <a:gd name="connsiteX1" fmla="*/ 176213 w 352425"/>
              <a:gd name="connsiteY1" fmla="*/ 0 h 304800"/>
              <a:gd name="connsiteX2" fmla="*/ 352425 w 352425"/>
              <a:gd name="connsiteY2" fmla="*/ 307658 h 304800"/>
              <a:gd name="connsiteX3" fmla="*/ 0 w 352425"/>
              <a:gd name="connsiteY3" fmla="*/ 307658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425" h="304800">
                <a:moveTo>
                  <a:pt x="0" y="307658"/>
                </a:moveTo>
                <a:lnTo>
                  <a:pt x="176213" y="0"/>
                </a:lnTo>
                <a:lnTo>
                  <a:pt x="352425" y="307658"/>
                </a:lnTo>
                <a:lnTo>
                  <a:pt x="0" y="307658"/>
                </a:ln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280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Narrow Content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C33E624-2467-4206-84E7-7DB1C787CD8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921500" cy="6858000"/>
          </a:xfrm>
          <a:prstGeom prst="hexagon">
            <a:avLst>
              <a:gd name="adj" fmla="val 7593"/>
              <a:gd name="vf" fmla="val 115470"/>
            </a:avLst>
          </a:prstGeom>
          <a:solidFill>
            <a:schemeClr val="bg1">
              <a:lumMod val="95000"/>
            </a:schemeClr>
          </a:solidFill>
        </p:spPr>
        <p:txBody>
          <a:bodyPr tIns="1512000"/>
          <a:lstStyle>
            <a:lvl1pPr marL="0" indent="0" algn="ctr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D39408-C49A-4750-A547-E1EAD06F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3033000"/>
            <a:ext cx="6235201" cy="79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4671D-DEA0-4C96-A2C8-AF8E77F35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346" y="924301"/>
            <a:ext cx="3442907" cy="5009400"/>
          </a:xfrm>
        </p:spPr>
        <p:txBody>
          <a:bodyPr anchor="ctr"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F0D2BD-AC28-47D6-8C93-74585CCB5B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165DED-91C9-42FC-97C3-122D43563A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0E41E9-E887-49CF-A358-8367F0C34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039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Narrow Content Option 2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C33E624-2467-4206-84E7-7DB1C787CD8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8000"/>
          </a:xfrm>
          <a:prstGeom prst="hexagon">
            <a:avLst>
              <a:gd name="adj" fmla="val 7083"/>
              <a:gd name="vf" fmla="val 115470"/>
            </a:avLst>
          </a:prstGeom>
          <a:solidFill>
            <a:schemeClr val="bg1">
              <a:lumMod val="95000"/>
            </a:schemeClr>
          </a:solidFill>
        </p:spPr>
        <p:txBody>
          <a:bodyPr tIns="1512000"/>
          <a:lstStyle>
            <a:lvl1pPr marL="0" indent="0" algn="ctr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D39408-C49A-4750-A547-E1EAD06F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0" y="3033000"/>
            <a:ext cx="6235201" cy="79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4671D-DEA0-4C96-A2C8-AF8E77F35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346" y="1873780"/>
            <a:ext cx="3442907" cy="311044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F0D2BD-AC28-47D6-8C93-74585CCB5B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165DED-91C9-42FC-97C3-122D43563A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0E41E9-E887-49CF-A358-8367F0C34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500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C33E624-2467-4206-84E7-7DB1C787CD8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84700" y="0"/>
            <a:ext cx="7607300" cy="6858000"/>
          </a:xfrm>
          <a:prstGeom prst="hexagon">
            <a:avLst>
              <a:gd name="adj" fmla="val 6667"/>
              <a:gd name="vf" fmla="val 115470"/>
            </a:avLst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D39408-C49A-4750-A547-E1EAD06F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1449000"/>
            <a:ext cx="4930600" cy="3960000"/>
          </a:xfrm>
        </p:spPr>
        <p:txBody>
          <a:bodyPr lIns="180000" rIns="180000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F0D2BD-AC28-47D6-8C93-74585CCB5B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165DED-91C9-42FC-97C3-122D43563A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E0E41E9-E887-49CF-A358-8367F0C34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546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er, Image and Content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C33E624-2467-4206-84E7-7DB1C787CD8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260600"/>
            <a:ext cx="12192000" cy="4597400"/>
          </a:xfrm>
          <a:solidFill>
            <a:schemeClr val="bg1">
              <a:lumMod val="95000"/>
            </a:schemeClr>
          </a:solidFill>
        </p:spPr>
        <p:txBody>
          <a:bodyPr tIns="0" bIns="0" anchor="ctr"/>
          <a:lstStyle>
            <a:lvl1pPr marL="0" indent="0" algn="ctr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3C1BBA-DE16-432B-8D17-818D7C0681CA}"/>
              </a:ext>
            </a:extLst>
          </p:cNvPr>
          <p:cNvCxnSpPr/>
          <p:nvPr userDrawn="1"/>
        </p:nvCxnSpPr>
        <p:spPr>
          <a:xfrm>
            <a:off x="4813300" y="649040"/>
            <a:ext cx="0" cy="935633"/>
          </a:xfrm>
          <a:prstGeom prst="line">
            <a:avLst/>
          </a:prstGeom>
          <a:ln w="1270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721F72D-E459-4AC6-90FE-C37E1BE0C4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9500" y="306388"/>
            <a:ext cx="3403600" cy="1622425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179388" indent="0">
              <a:buNone/>
              <a:defRPr/>
            </a:lvl2pPr>
            <a:lvl3pPr marL="357187" indent="0">
              <a:buNone/>
              <a:defRPr/>
            </a:lvl3pPr>
            <a:lvl4pPr marL="536575" indent="0">
              <a:buNone/>
              <a:defRPr/>
            </a:lvl4pPr>
            <a:lvl5pPr marL="715963" indent="0">
              <a:buNone/>
              <a:defRPr/>
            </a:lvl5pPr>
          </a:lstStyle>
          <a:p>
            <a:pPr lvl="0"/>
            <a:r>
              <a:rPr lang="en-US" dirty="0"/>
              <a:t>Place Your Sub Header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4671D-DEA0-4C96-A2C8-AF8E77F35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1" y="305644"/>
            <a:ext cx="4421084" cy="1622425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D39408-C49A-4750-A547-E1EAD06F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2268000"/>
            <a:ext cx="6235201" cy="79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F0D2BD-AC28-47D6-8C93-74585CCB5B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165DED-91C9-42FC-97C3-122D43563A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7E0E41E9-E887-49CF-A358-8367F0C34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49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EAB8-BBDA-40A7-A749-AE5E9356393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33C7-8724-4EC0-ACC8-C710E125B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75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39408-C49A-4750-A547-E1EAD06F8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4671D-DEA0-4C96-A2C8-AF8E77F35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F0D2BD-AC28-47D6-8C93-74585CCB5B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165DED-91C9-42FC-97C3-122D43563A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E41E9-E887-49CF-A358-8367F0C348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469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ig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5B7FBEE-222F-4F5D-A2AE-6EF6ED8657BB}"/>
              </a:ext>
            </a:extLst>
          </p:cNvPr>
          <p:cNvSpPr/>
          <p:nvPr userDrawn="1"/>
        </p:nvSpPr>
        <p:spPr>
          <a:xfrm>
            <a:off x="0" y="0"/>
            <a:ext cx="12192000" cy="30987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D39408-C49A-4750-A547-E1EAD06F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1152000"/>
            <a:ext cx="5940000" cy="79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4671D-DEA0-4C96-A2C8-AF8E77F35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998" y="3429000"/>
            <a:ext cx="10022400" cy="2277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F0D2BD-AC28-47D6-8C93-74585CCB5B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165DED-91C9-42FC-97C3-122D43563A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>
            <a:solidFill>
              <a:schemeClr val="accent4"/>
            </a:solidFill>
          </a:ln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7E0E41E9-E887-49CF-A358-8367F0C34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0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87461A7-C745-4C36-816E-A1BF6EE517A4}"/>
              </a:ext>
            </a:extLst>
          </p:cNvPr>
          <p:cNvSpPr/>
          <p:nvPr userDrawn="1"/>
        </p:nvSpPr>
        <p:spPr>
          <a:xfrm>
            <a:off x="0" y="2032000"/>
            <a:ext cx="12192000" cy="482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A6CD15-EEA4-46CB-A7B3-495FF7C8B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000" y="3833999"/>
            <a:ext cx="5937026" cy="720001"/>
          </a:xfrm>
          <a:solidFill>
            <a:schemeClr val="bg1"/>
          </a:solidFill>
        </p:spPr>
        <p:txBody>
          <a:bodyPr anchor="ctr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F20683-79D6-43CE-A167-BF1E25FA4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00" y="4731026"/>
            <a:ext cx="5937026" cy="720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60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2C2F631-6179-4019-A4DE-E71E4BCD7A9A}"/>
              </a:ext>
            </a:extLst>
          </p:cNvPr>
          <p:cNvSpPr/>
          <p:nvPr userDrawn="1"/>
        </p:nvSpPr>
        <p:spPr>
          <a:xfrm>
            <a:off x="0" y="0"/>
            <a:ext cx="12192000" cy="30987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3BA779-F1DC-4871-8673-48F90A2A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1152000"/>
            <a:ext cx="5940000" cy="79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CDE65-1A53-4205-81E7-9806636D35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1C7250-86AB-45C1-A1EF-F426666979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E41E9-E887-49CF-A358-8367F0C3484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D2A4D50-D5D7-4F67-A7F9-A34FE6E89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998" y="2564295"/>
            <a:ext cx="4680000" cy="3141705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C78E1E2-4A89-4703-BD74-7B982EBCB1B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422399" y="2564295"/>
            <a:ext cx="4680000" cy="3141705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70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AD4645D-B764-4859-9EF5-D320F7C474D4}"/>
              </a:ext>
            </a:extLst>
          </p:cNvPr>
          <p:cNvSpPr/>
          <p:nvPr userDrawn="1"/>
        </p:nvSpPr>
        <p:spPr>
          <a:xfrm>
            <a:off x="0" y="0"/>
            <a:ext cx="12192000" cy="30987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3BA779-F1DC-4871-8673-48F90A2A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1152000"/>
            <a:ext cx="5940000" cy="79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CDE65-1A53-4205-81E7-9806636D35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1C7250-86AB-45C1-A1EF-F426666979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E41E9-E887-49CF-A358-8367F0C3484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D2A4D50-D5D7-4F67-A7F9-A34FE6E89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998" y="3473076"/>
            <a:ext cx="4680000" cy="223292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C78E1E2-4A89-4703-BD74-7B982EBCB1B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422399" y="3473076"/>
            <a:ext cx="4680000" cy="223292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A0AF439-96CB-4860-A71E-A61E0D722A9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079999" y="2561013"/>
            <a:ext cx="4689604" cy="823912"/>
          </a:xfrm>
          <a:solidFill>
            <a:schemeClr val="accent1">
              <a:lumMod val="50000"/>
            </a:schemeClr>
          </a:solidFill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0C3577A-AD90-453C-A7D5-994712C32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2399" y="2561013"/>
            <a:ext cx="4689602" cy="823912"/>
          </a:xfrm>
          <a:solidFill>
            <a:schemeClr val="accent3">
              <a:lumMod val="50000"/>
            </a:schemeClr>
          </a:solidFill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4982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36AECC-ED9D-4732-906A-09C9CF08848D}"/>
              </a:ext>
            </a:extLst>
          </p:cNvPr>
          <p:cNvSpPr/>
          <p:nvPr userDrawn="1"/>
        </p:nvSpPr>
        <p:spPr>
          <a:xfrm>
            <a:off x="0" y="0"/>
            <a:ext cx="12192000" cy="3098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A8A581-34C3-4715-AA75-16964CC2B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1153399"/>
            <a:ext cx="5940000" cy="79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24785-859E-46F0-8D0A-E775EE9036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06515-C1D6-4079-91A2-8C1D2BCDCF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E41E9-E887-49CF-A358-8367F0C348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9522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Option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36AECC-ED9D-4732-906A-09C9CF08848D}"/>
              </a:ext>
            </a:extLst>
          </p:cNvPr>
          <p:cNvSpPr/>
          <p:nvPr userDrawn="1"/>
        </p:nvSpPr>
        <p:spPr>
          <a:xfrm>
            <a:off x="0" y="0"/>
            <a:ext cx="12192000" cy="30987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A8A581-34C3-4715-AA75-16964CC2B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1153399"/>
            <a:ext cx="5940000" cy="79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24785-859E-46F0-8D0A-E775EE9036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06515-C1D6-4079-91A2-8C1D2BCDCF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0E41E9-E887-49CF-A358-8367F0C34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439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8A581-34C3-4715-AA75-16964CC2B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1152000"/>
            <a:ext cx="5940000" cy="79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24785-859E-46F0-8D0A-E775EE9036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06515-C1D6-4079-91A2-8C1D2BCDCF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E41E9-E887-49CF-A358-8367F0C348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4497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eft Middl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F1F7A7-3825-4674-B370-D3BEDD3FC66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D39408-C49A-4750-A547-E1EAD06F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3033000"/>
            <a:ext cx="6235201" cy="79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560AB5-7355-4D05-AA13-FCB0024AF8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44CCDFF2-A2F9-4352-94BB-9BB119095D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E0E41E9-E887-49CF-A358-8367F0C34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773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Right Middl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F1F7A7-3825-4674-B370-D3BEDD3FC66D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D39408-C49A-4750-A547-E1EAD06F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799" y="3033000"/>
            <a:ext cx="6235201" cy="79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9028F3-1D82-46F1-B1A3-00830CB35A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2005FE9B-8EFA-4B5C-B7E0-1BA35304D2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0E41E9-E887-49CF-A358-8367F0C34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88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EAB8-BBDA-40A7-A749-AE5E9356393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33C7-8724-4EC0-ACC8-C710E125B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724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48B3D-5284-49B6-95FE-F6F67199D6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2B87C-2A1C-4361-ABCD-71640D9491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E41E9-E887-49CF-A358-8367F0C348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7407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9845-7EE3-4215-838A-9B269844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F0B72-F0E4-4D09-8DA2-36F92C9E7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B9E62E-1D1A-4230-8716-C6873BEF0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7C1F35-FB12-46E2-A9E5-6CB4364CAC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81B5D9-E2DC-4C3D-8035-080BA5D945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E41E9-E887-49CF-A358-8367F0C348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982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EAB8-BBDA-40A7-A749-AE5E9356393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33C7-8724-4EC0-ACC8-C710E125B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2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EAB8-BBDA-40A7-A749-AE5E9356393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33C7-8724-4EC0-ACC8-C710E125B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4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EAB8-BBDA-40A7-A749-AE5E9356393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33C7-8724-4EC0-ACC8-C710E125B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3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EAB8-BBDA-40A7-A749-AE5E9356393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33C7-8724-4EC0-ACC8-C710E125B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6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EAB8-BBDA-40A7-A749-AE5E9356393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33C7-8724-4EC0-ACC8-C710E125B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85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EAB8-BBDA-40A7-A749-AE5E9356393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33C7-8724-4EC0-ACC8-C710E125B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6EAB8-BBDA-40A7-A749-AE5E9356393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E33C7-8724-4EC0-ACC8-C710E125B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1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EED2F4-3B67-4A5F-8A1F-35C9EA9A3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1152000"/>
            <a:ext cx="10022400" cy="792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8C015-1790-4813-8F0C-87F6BF831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998" y="2564295"/>
            <a:ext cx="10022400" cy="3141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E5440-5145-48EA-AB31-9537362E5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38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AC9D5-326C-41F2-81FC-4A60388A5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6425" y="6142912"/>
            <a:ext cx="396000" cy="3960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fld id="{7E0E41E9-E887-49CF-A358-8367F0C34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4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57188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36575" indent="-1793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15963" indent="-1793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93763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lrvk.gov.lv/lv/getrevisionfile/29455-Asko-F2-FK_-mptgPfFbczGdLSEhczVJ.pdf" TargetMode="External"/><Relationship Id="rId2" Type="http://schemas.openxmlformats.org/officeDocument/2006/relationships/hyperlink" Target="https://gem-report-2020.unesco.org/" TargetMode="Externa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904259-F299-441A-A828-7FD4602D5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4727" y="5091026"/>
            <a:ext cx="7713018" cy="1709200"/>
          </a:xfrm>
        </p:spPr>
        <p:txBody>
          <a:bodyPr>
            <a:normAutofit/>
          </a:bodyPr>
          <a:lstStyle/>
          <a:p>
            <a:r>
              <a:rPr lang="lv-LV" dirty="0"/>
              <a:t>"Iekļaujošās izglītības izaicinājumi Latvijas kontekstā- </a:t>
            </a:r>
            <a:r>
              <a:rPr lang="lv-LV" dirty="0" smtClean="0"/>
              <a:t>pārdomas, </a:t>
            </a:r>
            <a:r>
              <a:rPr lang="lv-LV" dirty="0"/>
              <a:t>jauno mācību gadu uzsākot"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B18279B-2D44-4119-896A-22026349C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00" y="4731026"/>
            <a:ext cx="9144000" cy="720000"/>
          </a:xfrm>
        </p:spPr>
        <p:txBody>
          <a:bodyPr/>
          <a:lstStyle/>
          <a:p>
            <a:r>
              <a:rPr lang="lv-LV" dirty="0" smtClean="0"/>
              <a:t>LU prof.., Dr. paed. Dita </a:t>
            </a:r>
            <a:r>
              <a:rPr lang="lv-LV" dirty="0" err="1" smtClean="0"/>
              <a:t>Nīmante</a:t>
            </a:r>
            <a:endParaRPr lang="en-US" dirty="0"/>
          </a:p>
          <a:p>
            <a:r>
              <a:rPr lang="lv-LV" dirty="0" smtClean="0"/>
              <a:t>8.09.2022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5" b="18265"/>
          <a:stretch>
            <a:fillRect/>
          </a:stretch>
        </p:blipFill>
        <p:spPr/>
      </p:pic>
      <p:sp>
        <p:nvSpPr>
          <p:cNvPr id="9" name="Rectangle 8"/>
          <p:cNvSpPr/>
          <p:nvPr/>
        </p:nvSpPr>
        <p:spPr>
          <a:xfrm>
            <a:off x="0" y="3996451"/>
            <a:ext cx="806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https://www.umassglobal.edu/news-and-events/blog/inclusive-classroom-environment-advice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204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776D5-51DE-4F89-AD5A-5BC8F9C36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08" y="996381"/>
            <a:ext cx="3648364" cy="792000"/>
          </a:xfrm>
        </p:spPr>
        <p:txBody>
          <a:bodyPr/>
          <a:lstStyle/>
          <a:p>
            <a:r>
              <a:rPr lang="lv-LV" dirty="0" smtClean="0"/>
              <a:t>Iekļaujošā izglītība</a:t>
            </a:r>
            <a:endParaRPr lang="en-US" dirty="0"/>
          </a:p>
        </p:txBody>
      </p:sp>
      <p:graphicFrame>
        <p:nvGraphicFramePr>
          <p:cNvPr id="4" name="Content Placeholder 2" descr="Smartart Placeholder">
            <a:extLst>
              <a:ext uri="{FF2B5EF4-FFF2-40B4-BE49-F238E27FC236}">
                <a16:creationId xmlns:a16="http://schemas.microsoft.com/office/drawing/2014/main" id="{BD5F3ECD-4D38-480F-9F03-22554AD0DA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8684077"/>
              </p:ext>
            </p:extLst>
          </p:nvPr>
        </p:nvGraphicFramePr>
        <p:xfrm>
          <a:off x="147781" y="1948873"/>
          <a:ext cx="11489575" cy="4656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976239-99C2-4B04-B100-9A3AA000D2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86425" y="6142912"/>
            <a:ext cx="396000" cy="396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E41E9-E887-49CF-A358-8367F0C348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932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61EE7-2FB2-407A-8988-190E368E8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8" y="923636"/>
            <a:ext cx="6179783" cy="1021763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Iekļaujošās izglītības dimensijas (</a:t>
            </a:r>
            <a:r>
              <a:rPr lang="lv-LV" dirty="0" err="1" smtClean="0"/>
              <a:t>Nīmante</a:t>
            </a:r>
            <a:r>
              <a:rPr lang="lv-LV" dirty="0" smtClean="0"/>
              <a:t>, 2021) </a:t>
            </a:r>
            <a:endParaRPr lang="en-US" dirty="0"/>
          </a:p>
        </p:txBody>
      </p:sp>
      <p:graphicFrame>
        <p:nvGraphicFramePr>
          <p:cNvPr id="4" name="Content Placeholder 2" descr="SmartArt Placeholder - 4 X Icons">
            <a:extLst>
              <a:ext uri="{FF2B5EF4-FFF2-40B4-BE49-F238E27FC236}">
                <a16:creationId xmlns:a16="http://schemas.microsoft.com/office/drawing/2014/main" id="{23601D46-C998-4081-94FD-124A9BD447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8992921"/>
              </p:ext>
            </p:extLst>
          </p:nvPr>
        </p:nvGraphicFramePr>
        <p:xfrm>
          <a:off x="554475" y="3504968"/>
          <a:ext cx="11029950" cy="263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139818-590B-4D6F-846A-9ECFBF464B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86425" y="6142912"/>
            <a:ext cx="396000" cy="396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E41E9-E887-49CF-A358-8367F0C348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8154843" y="0"/>
            <a:ext cx="4037157" cy="3033234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Totāla iekļaušanās</a:t>
            </a:r>
          </a:p>
          <a:p>
            <a:pPr algn="ctr"/>
            <a:r>
              <a:rPr lang="lv-LV" b="1" dirty="0" smtClean="0"/>
              <a:t>Iekļaušanās</a:t>
            </a:r>
          </a:p>
          <a:p>
            <a:pPr algn="ctr"/>
            <a:r>
              <a:rPr lang="lv-LV" b="1" dirty="0" smtClean="0"/>
              <a:t>Integrēšana  </a:t>
            </a:r>
          </a:p>
          <a:p>
            <a:pPr algn="ctr"/>
            <a:r>
              <a:rPr lang="lv-LV" b="1" dirty="0" smtClean="0"/>
              <a:t>Nodalīšana</a:t>
            </a:r>
          </a:p>
          <a:p>
            <a:pPr algn="ctr"/>
            <a:r>
              <a:rPr lang="lv-LV" b="1" dirty="0" smtClean="0"/>
              <a:t>Izstumšana</a:t>
            </a:r>
            <a:endParaRPr lang="en-US" b="1" dirty="0"/>
          </a:p>
        </p:txBody>
      </p:sp>
      <p:sp>
        <p:nvSpPr>
          <p:cNvPr id="10" name="Up Arrow 9"/>
          <p:cNvSpPr/>
          <p:nvPr/>
        </p:nvSpPr>
        <p:spPr>
          <a:xfrm>
            <a:off x="9896330" y="1727200"/>
            <a:ext cx="277091" cy="12413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33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8" name="Trapezoid 7"/>
          <p:cNvSpPr/>
          <p:nvPr/>
        </p:nvSpPr>
        <p:spPr>
          <a:xfrm>
            <a:off x="3692733" y="3615667"/>
            <a:ext cx="4806534" cy="2449063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000" dirty="0" smtClean="0"/>
              <a:t>Stundas plānošana/</a:t>
            </a:r>
          </a:p>
          <a:p>
            <a:pPr algn="ctr"/>
            <a:r>
              <a:rPr lang="lv-LV" sz="3000" dirty="0" smtClean="0"/>
              <a:t>Vispārējs atbalsts: elastīga </a:t>
            </a:r>
            <a:r>
              <a:rPr lang="lv-LV" sz="3000" dirty="0"/>
              <a:t>mācību procesa </a:t>
            </a:r>
            <a:r>
              <a:rPr lang="lv-LV" sz="3000" dirty="0" smtClean="0"/>
              <a:t>organizācija</a:t>
            </a:r>
            <a:endParaRPr lang="lv-LV" sz="3000" dirty="0"/>
          </a:p>
        </p:txBody>
      </p:sp>
      <p:sp>
        <p:nvSpPr>
          <p:cNvPr id="9" name="Isosceles Triangle 8"/>
          <p:cNvSpPr/>
          <p:nvPr/>
        </p:nvSpPr>
        <p:spPr>
          <a:xfrm>
            <a:off x="4283204" y="310844"/>
            <a:ext cx="3653133" cy="3266312"/>
          </a:xfrm>
          <a:prstGeom prst="triangle">
            <a:avLst>
              <a:gd name="adj" fmla="val 497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dirty="0" smtClean="0"/>
              <a:t>Speciālā programma</a:t>
            </a:r>
          </a:p>
          <a:p>
            <a:pPr algn="ctr"/>
            <a:endParaRPr lang="lv-LV" sz="1600" b="1" dirty="0"/>
          </a:p>
          <a:p>
            <a:pPr algn="ctr"/>
            <a:r>
              <a:rPr lang="lv-LV" sz="1600" b="1" dirty="0" smtClean="0"/>
              <a:t>Pielāgojumi atsevišķiem skolēniem : atbalsta pasākumi un IIPAP </a:t>
            </a:r>
            <a:endParaRPr lang="lv-LV" sz="1600" b="1" dirty="0"/>
          </a:p>
          <a:p>
            <a:pPr algn="ctr"/>
            <a:endParaRPr lang="lv-LV" sz="1350" dirty="0"/>
          </a:p>
        </p:txBody>
      </p:sp>
      <p:sp>
        <p:nvSpPr>
          <p:cNvPr id="5" name="Right Arrow 4"/>
          <p:cNvSpPr/>
          <p:nvPr/>
        </p:nvSpPr>
        <p:spPr>
          <a:xfrm flipH="1">
            <a:off x="8578570" y="4039252"/>
            <a:ext cx="2807855" cy="166254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Metodisks atbalsts skolotājam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8220364" y="683491"/>
            <a:ext cx="3278909" cy="3103521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Atbalsta speciālistu iesaiste, asistenti, palīgi, sadarbība, konsultatīvs/metodisks atbalsts skolotājam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-110836" y="310844"/>
            <a:ext cx="4747492" cy="57538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94875" y="4505671"/>
            <a:ext cx="2382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lv-LV" dirty="0" smtClean="0">
                <a:solidFill>
                  <a:schemeClr val="bg1"/>
                </a:solidFill>
              </a:rPr>
              <a:t>Pedagoģiskā vērtēšana (ievada/</a:t>
            </a:r>
            <a:r>
              <a:rPr lang="lv-LV" dirty="0" err="1" smtClean="0">
                <a:solidFill>
                  <a:schemeClr val="bg1"/>
                </a:solidFill>
              </a:rPr>
              <a:t>formatīvā</a:t>
            </a:r>
            <a:r>
              <a:rPr lang="lv-LV" dirty="0" smtClean="0">
                <a:solidFill>
                  <a:schemeClr val="bg1"/>
                </a:solidFill>
              </a:rPr>
              <a:t>/</a:t>
            </a:r>
          </a:p>
          <a:p>
            <a:r>
              <a:rPr lang="lv-LV" dirty="0" smtClean="0">
                <a:solidFill>
                  <a:schemeClr val="bg1"/>
                </a:solidFill>
              </a:rPr>
              <a:t>       </a:t>
            </a:r>
            <a:r>
              <a:rPr lang="lv-LV" dirty="0" err="1" smtClean="0">
                <a:solidFill>
                  <a:schemeClr val="bg1"/>
                </a:solidFill>
              </a:rPr>
              <a:t>summatīvā</a:t>
            </a:r>
            <a:r>
              <a:rPr lang="lv-LV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4875" y="3691382"/>
            <a:ext cx="1819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schemeClr val="bg1"/>
                </a:solidFill>
              </a:rPr>
              <a:t>2. Pedagoģiskais </a:t>
            </a:r>
            <a:r>
              <a:rPr lang="lv-LV" dirty="0" err="1" smtClean="0">
                <a:solidFill>
                  <a:schemeClr val="bg1"/>
                </a:solidFill>
              </a:rPr>
              <a:t>izvērtējums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3973" y="2785156"/>
            <a:ext cx="201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schemeClr val="bg1"/>
                </a:solidFill>
              </a:rPr>
              <a:t>3. Specializētais </a:t>
            </a:r>
            <a:r>
              <a:rPr lang="lv-LV" dirty="0" err="1" smtClean="0">
                <a:solidFill>
                  <a:schemeClr val="bg1"/>
                </a:solidFill>
              </a:rPr>
              <a:t>izvērtējums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4875" y="1743974"/>
            <a:ext cx="1782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schemeClr val="bg1"/>
                </a:solidFill>
              </a:rPr>
              <a:t>4. Progresa </a:t>
            </a:r>
            <a:r>
              <a:rPr lang="lv-LV" dirty="0" err="1" smtClean="0">
                <a:solidFill>
                  <a:schemeClr val="bg1"/>
                </a:solidFill>
              </a:rPr>
              <a:t>izvērtējums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64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290" y="79786"/>
            <a:ext cx="10515600" cy="1325563"/>
          </a:xfrm>
        </p:spPr>
        <p:txBody>
          <a:bodyPr/>
          <a:lstStyle/>
          <a:p>
            <a:r>
              <a:rPr lang="lv-LV" dirty="0" smtClean="0"/>
              <a:t>Sociālā iekļaušanās/psiholoģiskā iekļaušanās</a:t>
            </a:r>
            <a:endParaRPr lang="lv-LV" dirty="0"/>
          </a:p>
        </p:txBody>
      </p:sp>
      <p:sp>
        <p:nvSpPr>
          <p:cNvPr id="4" name="Right Arrow 3"/>
          <p:cNvSpPr/>
          <p:nvPr/>
        </p:nvSpPr>
        <p:spPr>
          <a:xfrm>
            <a:off x="838201" y="2434108"/>
            <a:ext cx="3540616" cy="3065170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u="sng" dirty="0" smtClean="0"/>
              <a:t>Bērna </a:t>
            </a:r>
            <a:r>
              <a:rPr lang="lv-LV" dirty="0" smtClean="0"/>
              <a:t> </a:t>
            </a:r>
            <a:r>
              <a:rPr lang="lv-LV" b="1" u="sng" dirty="0" smtClean="0"/>
              <a:t>pieņemšana no vienaudžu puses</a:t>
            </a:r>
            <a:endParaRPr lang="lv-LV" b="1" u="sng" dirty="0"/>
          </a:p>
        </p:txBody>
      </p:sp>
      <p:sp>
        <p:nvSpPr>
          <p:cNvPr id="5" name="Left Arrow 4"/>
          <p:cNvSpPr/>
          <p:nvPr/>
        </p:nvSpPr>
        <p:spPr>
          <a:xfrm>
            <a:off x="7418230" y="2434108"/>
            <a:ext cx="3935570" cy="30651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u="sng" dirty="0" smtClean="0"/>
              <a:t>Paša bērna </a:t>
            </a:r>
            <a:r>
              <a:rPr lang="lv-LV" b="1" u="sng" dirty="0" err="1" smtClean="0"/>
              <a:t>pašuztvere</a:t>
            </a:r>
            <a:r>
              <a:rPr lang="lv-LV" b="1" u="sng" dirty="0" smtClean="0"/>
              <a:t>, vai viņš ir pieņemts</a:t>
            </a:r>
            <a:endParaRPr lang="lv-LV" b="1" u="sng" dirty="0"/>
          </a:p>
        </p:txBody>
      </p:sp>
      <p:sp>
        <p:nvSpPr>
          <p:cNvPr id="6" name="Oval 5"/>
          <p:cNvSpPr/>
          <p:nvPr/>
        </p:nvSpPr>
        <p:spPr>
          <a:xfrm>
            <a:off x="4520485" y="3026534"/>
            <a:ext cx="2537138" cy="247274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dirty="0" smtClean="0"/>
              <a:t>Sociālā iekļaušanās</a:t>
            </a:r>
            <a:endParaRPr lang="lv-LV" sz="2400" dirty="0"/>
          </a:p>
        </p:txBody>
      </p:sp>
      <p:pic>
        <p:nvPicPr>
          <p:cNvPr id="2050" name="Picture 2" descr="How to Improve people's PERCEPTION of you. | by Ojobo Agbo | Medi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227" y="1109727"/>
            <a:ext cx="23050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070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255" y="129309"/>
            <a:ext cx="10428144" cy="1814691"/>
          </a:xfrm>
        </p:spPr>
        <p:txBody>
          <a:bodyPr/>
          <a:lstStyle/>
          <a:p>
            <a:r>
              <a:rPr lang="lv-LV" dirty="0" smtClean="0"/>
              <a:t>Kāpēc piederība skolai ir tik svarīga?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725" y="2065532"/>
            <a:ext cx="7472875" cy="3141705"/>
          </a:xfrm>
        </p:spPr>
        <p:txBody>
          <a:bodyPr>
            <a:normAutofit fontScale="92500" lnSpcReduction="10000"/>
          </a:bodyPr>
          <a:lstStyle/>
          <a:p>
            <a:r>
              <a:rPr lang="lv-LV" sz="2400" dirty="0" smtClean="0"/>
              <a:t>Piederība skolai un sociālā līdzdalība </a:t>
            </a:r>
            <a:r>
              <a:rPr lang="lv-LV" sz="2400" b="1" dirty="0" smtClean="0"/>
              <a:t>ietekmē skolēnu akadēmiskos sasniegumus </a:t>
            </a:r>
            <a:r>
              <a:rPr lang="lv-LV" sz="2400" dirty="0" smtClean="0"/>
              <a:t>(</a:t>
            </a:r>
            <a:r>
              <a:rPr lang="lv-LV" sz="2400" dirty="0" err="1" smtClean="0"/>
              <a:t>Knifsend</a:t>
            </a:r>
            <a:r>
              <a:rPr lang="lv-LV" sz="2400" dirty="0" smtClean="0"/>
              <a:t> </a:t>
            </a:r>
            <a:r>
              <a:rPr lang="lv-LV" sz="2400" dirty="0" err="1" smtClean="0"/>
              <a:t>et</a:t>
            </a:r>
            <a:r>
              <a:rPr lang="lv-LV" sz="2400" dirty="0" smtClean="0"/>
              <a:t> </a:t>
            </a:r>
            <a:r>
              <a:rPr lang="lv-LV" sz="2400" dirty="0" err="1" smtClean="0"/>
              <a:t>al</a:t>
            </a:r>
            <a:r>
              <a:rPr lang="lv-LV" sz="2400" dirty="0" smtClean="0"/>
              <a:t>., 2018, Delgado </a:t>
            </a:r>
            <a:r>
              <a:rPr lang="lv-LV" sz="2400" dirty="0" err="1" smtClean="0"/>
              <a:t>et</a:t>
            </a:r>
            <a:r>
              <a:rPr lang="lv-LV" sz="2400" dirty="0" smtClean="0"/>
              <a:t> </a:t>
            </a:r>
            <a:r>
              <a:rPr lang="lv-LV" sz="2400" dirty="0" err="1" smtClean="0"/>
              <a:t>al</a:t>
            </a:r>
            <a:r>
              <a:rPr lang="lv-LV" sz="2400" dirty="0" smtClean="0"/>
              <a:t>., 2016).</a:t>
            </a:r>
          </a:p>
          <a:p>
            <a:r>
              <a:rPr lang="lv-LV" sz="2400" dirty="0" smtClean="0"/>
              <a:t>Piederības izjūtu skolai </a:t>
            </a:r>
            <a:r>
              <a:rPr lang="lv-LV" sz="2400" b="1" dirty="0" smtClean="0"/>
              <a:t>ir iespējams mērķtiecīgi attīstīt </a:t>
            </a:r>
            <a:r>
              <a:rPr lang="lv-LV" sz="2400" dirty="0" smtClean="0"/>
              <a:t>(Allen </a:t>
            </a:r>
            <a:r>
              <a:rPr lang="lv-LV" sz="2400" dirty="0" err="1" smtClean="0"/>
              <a:t>et</a:t>
            </a:r>
            <a:r>
              <a:rPr lang="lv-LV" sz="2400" dirty="0" smtClean="0"/>
              <a:t> </a:t>
            </a:r>
            <a:r>
              <a:rPr lang="lv-LV" sz="2400" dirty="0" err="1" smtClean="0"/>
              <a:t>al</a:t>
            </a:r>
            <a:r>
              <a:rPr lang="lv-LV" sz="2400" dirty="0" smtClean="0"/>
              <a:t>., 2016) –sākot ar kopīgu izpratni/vīziju par piederību, skolas un ārpusskolas aktivitātēm, daudzveidīgām skolas aktivitātēm pret ņirgāšanos, kas veicina drošu vidi.</a:t>
            </a:r>
          </a:p>
          <a:p>
            <a:r>
              <a:rPr lang="lv-LV" sz="2400" dirty="0" smtClean="0"/>
              <a:t>Skolēni, kam pētījumā iezīmējās augsts skolas piederības profils, </a:t>
            </a:r>
            <a:r>
              <a:rPr lang="lv-LV" sz="2400" b="1" dirty="0" smtClean="0"/>
              <a:t>augstāka psiholoģiskā noturība un mazāks stress</a:t>
            </a:r>
            <a:r>
              <a:rPr lang="lv-LV" sz="2400" dirty="0" smtClean="0"/>
              <a:t> (</a:t>
            </a:r>
            <a:r>
              <a:rPr lang="lv-LV" sz="2400" dirty="0" err="1" smtClean="0"/>
              <a:t>Wagle</a:t>
            </a:r>
            <a:r>
              <a:rPr lang="lv-LV" sz="2400" dirty="0"/>
              <a:t> </a:t>
            </a:r>
            <a:r>
              <a:rPr lang="lv-LV" sz="2400" dirty="0" err="1" smtClean="0"/>
              <a:t>et</a:t>
            </a:r>
            <a:r>
              <a:rPr lang="lv-LV" sz="2400" dirty="0" smtClean="0"/>
              <a:t> </a:t>
            </a:r>
            <a:r>
              <a:rPr lang="lv-LV" sz="2400" dirty="0" err="1" smtClean="0"/>
              <a:t>al</a:t>
            </a:r>
            <a:r>
              <a:rPr lang="lv-LV" sz="2400" dirty="0" smtClean="0"/>
              <a:t>., 2021).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574" y="1538124"/>
            <a:ext cx="3757535" cy="28306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70255" y="66117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https://prabhav.education/inclusive-policy-implementation-role-of-school-staff-in-fostering-inclusion/</a:t>
            </a:r>
          </a:p>
        </p:txBody>
      </p:sp>
    </p:spTree>
    <p:extLst>
      <p:ext uri="{BB962C8B-B14F-4D97-AF65-F5344CB8AC3E}">
        <p14:creationId xmlns:p14="http://schemas.microsoft.com/office/powerpoint/2010/main" val="1769562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618" y="616291"/>
            <a:ext cx="10022400" cy="792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lv-LV" dirty="0" smtClean="0"/>
              <a:t>Jauns izaicinājums – </a:t>
            </a:r>
            <a:r>
              <a:rPr lang="lv-LV" b="1" dirty="0" smtClean="0"/>
              <a:t>digitālā iekļaušanās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E41E9-E887-49CF-A358-8367F0C34840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0618" y="2309039"/>
            <a:ext cx="49236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400" b="1" dirty="0" smtClean="0"/>
              <a:t>Tehnoloģijas kā iespējas </a:t>
            </a:r>
            <a:r>
              <a:rPr lang="lv-LV" sz="2400" dirty="0" smtClean="0"/>
              <a:t>– mazāka atkarība no skolotāja/ palīga, traucējumu kompensācija, iespēju </a:t>
            </a:r>
            <a:r>
              <a:rPr lang="lv-LV" sz="2400" dirty="0" err="1" smtClean="0"/>
              <a:t>pplašināšanās</a:t>
            </a:r>
            <a:endParaRPr lang="lv-LV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400" b="1" dirty="0" smtClean="0"/>
              <a:t>Tehnoloģijas kā riski- </a:t>
            </a:r>
            <a:r>
              <a:rPr lang="lv-LV" sz="2400" dirty="0" smtClean="0"/>
              <a:t>nepietiekamas digitālās prasmes, mentālās problēmas, </a:t>
            </a:r>
            <a:r>
              <a:rPr lang="lv-LV" sz="2400" dirty="0" err="1" smtClean="0"/>
              <a:t>socioekonomiskie</a:t>
            </a:r>
            <a:r>
              <a:rPr lang="lv-LV" sz="2400" dirty="0" smtClean="0"/>
              <a:t> aspekti, ņirgāšanās virtuālajā vidē.</a:t>
            </a:r>
            <a:endParaRPr lang="en-US" sz="2400" dirty="0"/>
          </a:p>
        </p:txBody>
      </p:sp>
      <p:sp>
        <p:nvSpPr>
          <p:cNvPr id="8" name="Cross 7"/>
          <p:cNvSpPr/>
          <p:nvPr/>
        </p:nvSpPr>
        <p:spPr>
          <a:xfrm>
            <a:off x="228576" y="889218"/>
            <a:ext cx="362066" cy="345441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595" y="1514763"/>
            <a:ext cx="6354297" cy="431237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88425" y="649578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https://msinghal-65646.medium.com/californias-digital-divide-and-how-to-get-through-it-during-the-coronavirus-crisis-a72ef952424f</a:t>
            </a:r>
          </a:p>
        </p:txBody>
      </p:sp>
    </p:spTree>
    <p:extLst>
      <p:ext uri="{BB962C8B-B14F-4D97-AF65-F5344CB8AC3E}">
        <p14:creationId xmlns:p14="http://schemas.microsoft.com/office/powerpoint/2010/main" val="2750291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776D5-51DE-4F89-AD5A-5BC8F9C36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08" y="996381"/>
            <a:ext cx="4239492" cy="792000"/>
          </a:xfrm>
        </p:spPr>
        <p:txBody>
          <a:bodyPr>
            <a:normAutofit/>
          </a:bodyPr>
          <a:lstStyle/>
          <a:p>
            <a:r>
              <a:rPr lang="lv-LV" dirty="0" smtClean="0"/>
              <a:t>Iekļaujošā pedagoģija</a:t>
            </a:r>
            <a:endParaRPr lang="en-US" dirty="0"/>
          </a:p>
        </p:txBody>
      </p:sp>
      <p:graphicFrame>
        <p:nvGraphicFramePr>
          <p:cNvPr id="4" name="Content Placeholder 2" descr="Smartart Placeholder">
            <a:extLst>
              <a:ext uri="{FF2B5EF4-FFF2-40B4-BE49-F238E27FC236}">
                <a16:creationId xmlns:a16="http://schemas.microsoft.com/office/drawing/2014/main" id="{BD5F3ECD-4D38-480F-9F03-22554AD0DA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9619709"/>
              </p:ext>
            </p:extLst>
          </p:nvPr>
        </p:nvGraphicFramePr>
        <p:xfrm>
          <a:off x="147781" y="1948873"/>
          <a:ext cx="11489575" cy="4656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976239-99C2-4B04-B100-9A3AA000D2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86425" y="6142912"/>
            <a:ext cx="396000" cy="396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E41E9-E887-49CF-A358-8367F0C348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17892" y="3786909"/>
            <a:ext cx="29741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kā </a:t>
            </a:r>
            <a:r>
              <a:rPr lang="lv-LV" b="1" dirty="0" smtClean="0"/>
              <a:t>paplašināt pedagoģiskās iespējas klasē</a:t>
            </a:r>
            <a:r>
              <a:rPr lang="lv-LV" dirty="0" smtClean="0"/>
              <a:t>, lai tās būtu pieejamas visiem un </a:t>
            </a:r>
            <a:r>
              <a:rPr lang="lv-LV" b="1" dirty="0" smtClean="0"/>
              <a:t>kā atsevišķi skolēni var saņemt nepieciešamo papildu atbalstu vai papildu palīdzību, neizturoties pret viņiem atšķirīgi</a:t>
            </a:r>
            <a:r>
              <a:rPr lang="lv-LV" dirty="0" smtClean="0"/>
              <a:t>.</a:t>
            </a:r>
          </a:p>
          <a:p>
            <a:r>
              <a:rPr lang="lv-LV" dirty="0" smtClean="0"/>
              <a:t>Plāno, īsteno pārmaiņas klases līmenī.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678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253" y="783943"/>
            <a:ext cx="5985819" cy="1072565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Skolotājam jābūt sagatavotam darbam iekļaujošā klasē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E41E9-E887-49CF-A358-8367F0C34840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073" y="180784"/>
            <a:ext cx="4909645" cy="34712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94227" y="66117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https://world-education-blog.org/2020/10/05/teachers-need-training-on-inclusion/</a:t>
            </a:r>
          </a:p>
        </p:txBody>
      </p:sp>
      <p:sp>
        <p:nvSpPr>
          <p:cNvPr id="7" name="Rectangle 6"/>
          <p:cNvSpPr/>
          <p:nvPr/>
        </p:nvSpPr>
        <p:spPr>
          <a:xfrm>
            <a:off x="389855" y="5823348"/>
            <a:ext cx="7406836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lv-LV" b="1" dirty="0" smtClean="0"/>
              <a:t>Vispārējās profesionālās kompetences </a:t>
            </a:r>
            <a:r>
              <a:rPr lang="lv-LV" dirty="0" smtClean="0"/>
              <a:t>(piemēram, sava mācību priekšmeta)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88662" y="4850250"/>
            <a:ext cx="7088720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lv-LV" b="1" dirty="0" smtClean="0"/>
              <a:t>Vispārējās kompetences, kas iegūst jaunu nozīmi iekļaujošā pedagoģijā</a:t>
            </a:r>
            <a:r>
              <a:rPr lang="lv-LV" dirty="0" smtClean="0"/>
              <a:t> (piemēram, risināt konfliktus, kas radušies uz dažādības pamata)</a:t>
            </a:r>
            <a:endParaRPr lang="lv-LV" dirty="0"/>
          </a:p>
        </p:txBody>
      </p:sp>
      <p:sp>
        <p:nvSpPr>
          <p:cNvPr id="9" name="Rectangle 8"/>
          <p:cNvSpPr/>
          <p:nvPr/>
        </p:nvSpPr>
        <p:spPr>
          <a:xfrm>
            <a:off x="2681129" y="3746923"/>
            <a:ext cx="5926791" cy="92333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lv-LV" b="1" dirty="0"/>
              <a:t>Specifiskās </a:t>
            </a:r>
            <a:r>
              <a:rPr lang="lv-LV" b="1" dirty="0" smtClean="0"/>
              <a:t>kompetences, lai strādāt iekļaujoši </a:t>
            </a:r>
            <a:r>
              <a:rPr lang="lv-LV" dirty="0" smtClean="0"/>
              <a:t>(piemēram, izpratne par iekļaujošo izglītību, dažādību, sadarbība ar atbalsta spec., māc. </a:t>
            </a:r>
            <a:r>
              <a:rPr lang="lv-LV" dirty="0" err="1" smtClean="0"/>
              <a:t>proc</a:t>
            </a:r>
            <a:r>
              <a:rPr lang="lv-LV" dirty="0" smtClean="0"/>
              <a:t>. </a:t>
            </a:r>
            <a:r>
              <a:rPr lang="lv-LV" dirty="0" err="1"/>
              <a:t>d</a:t>
            </a:r>
            <a:r>
              <a:rPr lang="lv-LV" dirty="0" err="1" smtClean="0"/>
              <a:t>if</a:t>
            </a:r>
            <a:r>
              <a:rPr lang="lv-LV" dirty="0" smtClean="0"/>
              <a:t>., pielāgošana)</a:t>
            </a:r>
            <a:endParaRPr lang="lv-LV" dirty="0"/>
          </a:p>
        </p:txBody>
      </p:sp>
      <p:sp>
        <p:nvSpPr>
          <p:cNvPr id="10" name="Rectangle 9"/>
          <p:cNvSpPr/>
          <p:nvPr/>
        </p:nvSpPr>
        <p:spPr>
          <a:xfrm>
            <a:off x="8607920" y="5773580"/>
            <a:ext cx="1733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b="1" dirty="0" smtClean="0"/>
              <a:t>(</a:t>
            </a:r>
            <a:r>
              <a:rPr lang="lv-LV" b="1" dirty="0" err="1" smtClean="0"/>
              <a:t>Nīmante</a:t>
            </a:r>
            <a:r>
              <a:rPr lang="lv-LV" b="1" dirty="0" smtClean="0"/>
              <a:t>, 2018)</a:t>
            </a: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1078960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8" y="1109939"/>
            <a:ext cx="5638958" cy="1051369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Iekļaujot vienus, neizstumt citus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E41E9-E887-49CF-A358-8367F0C34840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086" y="1505527"/>
            <a:ext cx="6469914" cy="45680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90425" y="642361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https://world-education-blog.org/2020/12/03/children-with-disabilities-are-still-often-excluded-from-education</a:t>
            </a:r>
            <a:r>
              <a:rPr lang="en-US" dirty="0"/>
              <a:t>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036" y="3999345"/>
            <a:ext cx="497638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«</a:t>
            </a:r>
            <a:r>
              <a:rPr lang="en-US" sz="2800" i="1" dirty="0" err="1"/>
              <a:t>Mēs</a:t>
            </a:r>
            <a:r>
              <a:rPr lang="en-US" sz="2800" i="1" dirty="0"/>
              <a:t> </a:t>
            </a:r>
            <a:r>
              <a:rPr lang="en-US" sz="2800" i="1" dirty="0" err="1"/>
              <a:t>mainām</a:t>
            </a:r>
            <a:r>
              <a:rPr lang="en-US" sz="2800" i="1" dirty="0"/>
              <a:t> </a:t>
            </a:r>
            <a:r>
              <a:rPr lang="en-US" sz="2800" i="1" dirty="0" err="1"/>
              <a:t>spēles</a:t>
            </a:r>
            <a:r>
              <a:rPr lang="en-US" sz="2800" i="1" dirty="0"/>
              <a:t> </a:t>
            </a:r>
            <a:r>
              <a:rPr lang="en-US" sz="2800" i="1" dirty="0" err="1"/>
              <a:t>noteikumus</a:t>
            </a:r>
            <a:r>
              <a:rPr lang="en-US" sz="2800" i="1" dirty="0"/>
              <a:t> un </a:t>
            </a:r>
            <a:r>
              <a:rPr lang="en-US" sz="2800" i="1" dirty="0" err="1"/>
              <a:t>darām</a:t>
            </a:r>
            <a:r>
              <a:rPr lang="en-US" sz="2800" i="1" dirty="0"/>
              <a:t> </a:t>
            </a:r>
            <a:r>
              <a:rPr lang="en-US" sz="2800" i="1" dirty="0" err="1"/>
              <a:t>tā</a:t>
            </a:r>
            <a:r>
              <a:rPr lang="en-US" sz="2800" i="1" dirty="0"/>
              <a:t>, </a:t>
            </a:r>
            <a:r>
              <a:rPr lang="en-US" sz="2800" i="1" dirty="0" err="1"/>
              <a:t>lai</a:t>
            </a:r>
            <a:r>
              <a:rPr lang="en-US" sz="2800" i="1" dirty="0"/>
              <a:t> </a:t>
            </a:r>
            <a:r>
              <a:rPr lang="en-US" sz="2800" i="1" dirty="0" err="1"/>
              <a:t>visiem</a:t>
            </a:r>
            <a:r>
              <a:rPr lang="en-US" sz="2800" i="1" dirty="0"/>
              <a:t> </a:t>
            </a:r>
            <a:r>
              <a:rPr lang="en-US" sz="2800" i="1" dirty="0" err="1"/>
              <a:t>iespēju</a:t>
            </a:r>
            <a:r>
              <a:rPr lang="en-US" sz="2800" i="1" dirty="0"/>
              <a:t> </a:t>
            </a:r>
            <a:r>
              <a:rPr lang="en-US" sz="2800" i="1" dirty="0" err="1"/>
              <a:t>robežās</a:t>
            </a:r>
            <a:r>
              <a:rPr lang="en-US" sz="2800" i="1" dirty="0"/>
              <a:t> </a:t>
            </a:r>
            <a:r>
              <a:rPr lang="en-US" sz="2800" i="1" dirty="0" err="1"/>
              <a:t>ir</a:t>
            </a:r>
            <a:r>
              <a:rPr lang="en-US" sz="2800" i="1" dirty="0"/>
              <a:t> </a:t>
            </a:r>
            <a:r>
              <a:rPr lang="en-US" sz="2800" i="1" dirty="0" err="1"/>
              <a:t>labi</a:t>
            </a:r>
            <a:r>
              <a:rPr lang="en-US" sz="2800" i="1" dirty="0" smtClean="0"/>
              <a:t>»</a:t>
            </a:r>
            <a:r>
              <a:rPr lang="lv-LV" dirty="0" smtClean="0"/>
              <a:t> Vaivaru pamatskolas skolotāja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659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51BA6-6B00-4DAB-A46A-3E67FA8F3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3033000"/>
            <a:ext cx="6235201" cy="792000"/>
          </a:xfrm>
        </p:spPr>
        <p:txBody>
          <a:bodyPr/>
          <a:lstStyle/>
          <a:p>
            <a:r>
              <a:rPr lang="lv-LV" dirty="0" smtClean="0"/>
              <a:t>Izaicinājumi</a:t>
            </a:r>
            <a:endParaRPr lang="en-US" dirty="0"/>
          </a:p>
        </p:txBody>
      </p:sp>
      <p:graphicFrame>
        <p:nvGraphicFramePr>
          <p:cNvPr id="4" name="Content Placeholder 2" descr="SmartArt Placeholder - 2 X Icons Vertical">
            <a:extLst>
              <a:ext uri="{FF2B5EF4-FFF2-40B4-BE49-F238E27FC236}">
                <a16:creationId xmlns:a16="http://schemas.microsoft.com/office/drawing/2014/main" id="{763A986F-EE07-4A30-854B-AA1625E573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9233309"/>
              </p:ext>
            </p:extLst>
          </p:nvPr>
        </p:nvGraphicFramePr>
        <p:xfrm>
          <a:off x="6225309" y="577568"/>
          <a:ext cx="4883398" cy="556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83180F-AA5C-44B1-81CD-9977DFFA6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E41E9-E887-49CF-A358-8367F0C3484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255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436D08-F315-47A8-8D2C-CABD25A82F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lv-LV" dirty="0" smtClean="0"/>
              <a:t>Skolotāja</a:t>
            </a:r>
          </a:p>
          <a:p>
            <a:r>
              <a:rPr lang="lv-LV" dirty="0" smtClean="0"/>
              <a:t>Vadītāja</a:t>
            </a:r>
          </a:p>
          <a:p>
            <a:r>
              <a:rPr lang="lv-LV" dirty="0" smtClean="0"/>
              <a:t>Pētniece</a:t>
            </a:r>
          </a:p>
          <a:p>
            <a:r>
              <a:rPr lang="lv-LV" dirty="0" smtClean="0"/>
              <a:t>Augstskolas docētāja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8E7F59-770E-4966-A80A-482D32A5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Dita </a:t>
            </a:r>
            <a:r>
              <a:rPr lang="lv-LV" dirty="0" err="1" smtClean="0"/>
              <a:t>Nīmante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EF1185-9819-4EA8-A6DE-B949E6610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182" y="129309"/>
            <a:ext cx="4608945" cy="1929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 smtClean="0"/>
              <a:t>Pirmā Latvijā izstrādāju doktora darbu par iekļaujošo izglītību</a:t>
            </a:r>
          </a:p>
          <a:p>
            <a:pPr marL="0" indent="0">
              <a:buNone/>
            </a:pPr>
            <a:r>
              <a:rPr lang="lv-LV" dirty="0" smtClean="0"/>
              <a:t>Izstrādāju un ieviesu visās augstskolās skolotāju izglītības programmās kursu par iekļaujošo izglītību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472CEC-68EC-4727-8436-C4727034BD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E41E9-E887-49CF-A358-8367F0C348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27945" b="27945"/>
          <a:stretch>
            <a:fillRect/>
          </a:stretch>
        </p:blipFill>
        <p:spPr>
          <a:xfrm>
            <a:off x="0" y="3270250"/>
            <a:ext cx="12192000" cy="358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37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8A7944-02E8-40A5-8E42-70ADF12AD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73" y="2150964"/>
            <a:ext cx="3777673" cy="2919800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Krīzes laikā (COVID, u.c.)</a:t>
            </a:r>
            <a:br>
              <a:rPr lang="lv-LV" dirty="0" smtClean="0"/>
            </a:br>
            <a:r>
              <a:rPr lang="lv-LV" dirty="0" smtClean="0"/>
              <a:t>..</a:t>
            </a:r>
            <a:r>
              <a:rPr lang="lv-LV" b="1" u="sng" dirty="0"/>
              <a:t>nepasliktināsim apstākļus </a:t>
            </a:r>
            <a:r>
              <a:rPr lang="lv-LV" dirty="0"/>
              <a:t>īpaši tiem bērniem, kam jau tā iepriekš ir bijuši šķēršļi </a:t>
            </a:r>
            <a:r>
              <a:rPr lang="lv-LV" dirty="0" smtClean="0"/>
              <a:t>iegūt kvalitatīvu  </a:t>
            </a:r>
            <a:r>
              <a:rPr lang="lv-LV" dirty="0"/>
              <a:t>izglītību (UNESCO, 2020).</a:t>
            </a:r>
            <a:br>
              <a:rPr lang="lv-LV" dirty="0"/>
            </a:b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77D55B-F2C1-466B-8827-93712DB8A4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E41E9-E887-49CF-A358-8367F0C3484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2" r="18802"/>
          <a:stretch>
            <a:fillRect/>
          </a:stretch>
        </p:blipFill>
        <p:spPr/>
      </p:pic>
      <p:sp>
        <p:nvSpPr>
          <p:cNvPr id="15" name="Rectangle 14"/>
          <p:cNvSpPr/>
          <p:nvPr/>
        </p:nvSpPr>
        <p:spPr>
          <a:xfrm>
            <a:off x="5467927" y="621574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https://www.friendshipcircle.org/blog/2014/02/21/10-items-that-can-make-your-classroom-more-inclusive/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412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97409" y="402148"/>
            <a:ext cx="11712633" cy="794828"/>
          </a:xfrm>
        </p:spPr>
        <p:txBody>
          <a:bodyPr>
            <a:normAutofit fontScale="90000"/>
          </a:bodyPr>
          <a:lstStyle/>
          <a:p>
            <a:r>
              <a:rPr lang="lv-LV" altLang="en-US" dirty="0"/>
              <a:t>“</a:t>
            </a:r>
            <a:r>
              <a:rPr lang="lv-LV" altLang="en-US" b="1" dirty="0"/>
              <a:t>Globālās izglītības monitoringa ziņojums</a:t>
            </a:r>
            <a:r>
              <a:rPr lang="lv-LV" altLang="en-US" dirty="0"/>
              <a:t>, 2020. gads: Iekļaušana un izglītība: visi nozīmē visi” </a:t>
            </a:r>
            <a:r>
              <a:rPr lang="lv-LV" altLang="en-US" dirty="0" smtClean="0"/>
              <a:t>UNESCO (2020)</a:t>
            </a:r>
            <a:endParaRPr lang="lv-LV" altLang="lv-LV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97409" y="1566431"/>
            <a:ext cx="11342255" cy="5140325"/>
          </a:xfrm>
        </p:spPr>
        <p:txBody>
          <a:bodyPr>
            <a:normAutofit/>
          </a:bodyPr>
          <a:lstStyle/>
          <a:p>
            <a:pPr marL="0" indent="0"/>
            <a:r>
              <a:rPr lang="lv-LV" altLang="en-US" b="1" dirty="0" smtClean="0"/>
              <a:t>Diskriminācija</a:t>
            </a:r>
            <a:r>
              <a:rPr lang="lv-LV" altLang="en-US" dirty="0"/>
              <a:t>, </a:t>
            </a:r>
            <a:r>
              <a:rPr lang="lv-LV" altLang="en-US" dirty="0" err="1"/>
              <a:t>stereotipizēšana</a:t>
            </a:r>
            <a:r>
              <a:rPr lang="lv-LV" altLang="en-US" dirty="0"/>
              <a:t>, </a:t>
            </a:r>
            <a:r>
              <a:rPr lang="lv-LV" altLang="en-US" dirty="0" err="1"/>
              <a:t>stigmatizācijas</a:t>
            </a:r>
            <a:r>
              <a:rPr lang="lv-LV" altLang="en-US" dirty="0"/>
              <a:t> mehānismi, kas ir līdzīgi </a:t>
            </a:r>
            <a:r>
              <a:rPr lang="lv-LV" altLang="en-US" dirty="0" smtClean="0"/>
              <a:t>izolēšanas </a:t>
            </a:r>
            <a:r>
              <a:rPr lang="lv-LV" altLang="en-US" dirty="0"/>
              <a:t>risks.</a:t>
            </a:r>
          </a:p>
          <a:p>
            <a:pPr marL="0" indent="0"/>
            <a:r>
              <a:rPr lang="lv-LV" altLang="en-US" dirty="0"/>
              <a:t>Miljoni ir atstāti </a:t>
            </a:r>
            <a:r>
              <a:rPr lang="lv-LV" altLang="en-US" b="1" dirty="0"/>
              <a:t>bez iespējām mācīties </a:t>
            </a:r>
            <a:r>
              <a:rPr lang="lv-LV" altLang="en-US" dirty="0"/>
              <a:t>(īpaši </a:t>
            </a:r>
            <a:r>
              <a:rPr lang="lv-LV" altLang="en-US" dirty="0" err="1"/>
              <a:t>Covid</a:t>
            </a:r>
            <a:r>
              <a:rPr lang="lv-LV" altLang="en-US" dirty="0"/>
              <a:t> laikā).</a:t>
            </a:r>
          </a:p>
          <a:p>
            <a:pPr marL="0" indent="0"/>
            <a:r>
              <a:rPr lang="lv-LV" altLang="en-US" dirty="0" smtClean="0"/>
              <a:t>Joprojām </a:t>
            </a:r>
            <a:r>
              <a:rPr lang="lv-LV" altLang="en-US" dirty="0"/>
              <a:t>segregācija ir izplatīta izglītības ieguves forma.</a:t>
            </a:r>
          </a:p>
          <a:p>
            <a:pPr marL="0" indent="0"/>
            <a:r>
              <a:rPr lang="lv-LV" altLang="en-US" dirty="0"/>
              <a:t>Finansēšanas mehānismiem būtu jābūt </a:t>
            </a:r>
            <a:r>
              <a:rPr lang="lv-LV" altLang="en-US" b="1" dirty="0"/>
              <a:t>mērķtiecīgākiem</a:t>
            </a:r>
            <a:r>
              <a:rPr lang="lv-LV" altLang="en-US" dirty="0"/>
              <a:t>, mērķētiem uz tiem, kam tas ir visvairāk vajadzīgs.</a:t>
            </a:r>
          </a:p>
          <a:p>
            <a:pPr marL="0" indent="0"/>
            <a:r>
              <a:rPr lang="lv-LV" altLang="en-US" dirty="0">
                <a:solidFill>
                  <a:srgbClr val="C00000"/>
                </a:solidFill>
              </a:rPr>
              <a:t>Galvenais šķērslis iekļaujošai izglītībai ir </a:t>
            </a:r>
            <a:r>
              <a:rPr lang="lv-LV" altLang="en-US" b="1" dirty="0">
                <a:solidFill>
                  <a:srgbClr val="C00000"/>
                </a:solidFill>
              </a:rPr>
              <a:t>ticības trūkums</a:t>
            </a:r>
            <a:r>
              <a:rPr lang="lv-LV" altLang="en-US" dirty="0">
                <a:solidFill>
                  <a:srgbClr val="C00000"/>
                </a:solidFill>
              </a:rPr>
              <a:t>, ka tas ir iespējams un vēlams.</a:t>
            </a:r>
          </a:p>
          <a:p>
            <a:pPr marL="0" indent="0"/>
            <a:r>
              <a:rPr lang="lv-LV" altLang="en-US" dirty="0" smtClean="0">
                <a:solidFill>
                  <a:srgbClr val="C00000"/>
                </a:solidFill>
              </a:rPr>
              <a:t>Skolotāji</a:t>
            </a:r>
            <a:r>
              <a:rPr lang="lv-LV" altLang="en-US" dirty="0">
                <a:solidFill>
                  <a:srgbClr val="C00000"/>
                </a:solidFill>
              </a:rPr>
              <a:t>, mācību materiāli un mācību vides bieži </a:t>
            </a:r>
            <a:r>
              <a:rPr lang="lv-LV" altLang="en-US" b="1" dirty="0">
                <a:solidFill>
                  <a:srgbClr val="C00000"/>
                </a:solidFill>
              </a:rPr>
              <a:t>ignorē to labumu</a:t>
            </a:r>
            <a:r>
              <a:rPr lang="lv-LV" altLang="en-US" dirty="0">
                <a:solidFill>
                  <a:srgbClr val="C00000"/>
                </a:solidFill>
              </a:rPr>
              <a:t>, ko var sniegt </a:t>
            </a:r>
            <a:r>
              <a:rPr lang="lv-LV" altLang="en-US" dirty="0" smtClean="0">
                <a:solidFill>
                  <a:srgbClr val="C00000"/>
                </a:solidFill>
              </a:rPr>
              <a:t>iekļaujošā </a:t>
            </a:r>
            <a:r>
              <a:rPr lang="lv-LV" altLang="en-US" dirty="0">
                <a:solidFill>
                  <a:srgbClr val="C00000"/>
                </a:solidFill>
              </a:rPr>
              <a:t>izglītība un dažādības atzīšana.</a:t>
            </a:r>
          </a:p>
        </p:txBody>
      </p:sp>
    </p:spTree>
    <p:extLst>
      <p:ext uri="{BB962C8B-B14F-4D97-AF65-F5344CB8AC3E}">
        <p14:creationId xmlns:p14="http://schemas.microsoft.com/office/powerpoint/2010/main" val="215417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2021.gadā </a:t>
            </a:r>
            <a:r>
              <a:rPr lang="lv-LV" b="1" dirty="0" smtClean="0"/>
              <a:t>ES “</a:t>
            </a:r>
            <a:r>
              <a:rPr lang="lv-LV" b="1" dirty="0" err="1" smtClean="0"/>
              <a:t>Pamattiesību</a:t>
            </a:r>
            <a:r>
              <a:rPr lang="lv-LV" b="1" dirty="0" smtClean="0"/>
              <a:t> ziņojums</a:t>
            </a:r>
            <a:r>
              <a:rPr lang="lv-LV" dirty="0" smtClean="0"/>
              <a:t>”</a:t>
            </a:r>
            <a:endParaRPr lang="lv-LV" altLang="lv-LV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lv-LV" b="1" dirty="0" smtClean="0"/>
              <a:t>Nodalītas/</a:t>
            </a:r>
            <a:r>
              <a:rPr lang="lv-LV" b="1" dirty="0" err="1" smtClean="0"/>
              <a:t>segregatīvas</a:t>
            </a:r>
            <a:r>
              <a:rPr lang="lv-LV" b="1" dirty="0" smtClean="0"/>
              <a:t> </a:t>
            </a:r>
            <a:r>
              <a:rPr lang="lv-LV" b="1" dirty="0"/>
              <a:t>izglītības sistēmas </a:t>
            </a:r>
            <a:r>
              <a:rPr lang="lv-LV" dirty="0"/>
              <a:t>(speciālā un vispārējā) bērniem ar un bez invaliditātes/speciālajām vajadzībām.</a:t>
            </a:r>
          </a:p>
          <a:p>
            <a:pPr>
              <a:defRPr/>
            </a:pPr>
            <a:r>
              <a:rPr lang="lv-LV" b="1" dirty="0"/>
              <a:t>Atbalsta un resursu trūkums </a:t>
            </a:r>
            <a:r>
              <a:rPr lang="lv-LV" dirty="0" smtClean="0"/>
              <a:t>vispārējās </a:t>
            </a:r>
            <a:r>
              <a:rPr lang="lv-LV" dirty="0"/>
              <a:t>skolās bērniem ar invaliditāti/speciālajām vajadzībām.  </a:t>
            </a:r>
          </a:p>
          <a:p>
            <a:pPr>
              <a:defRPr/>
            </a:pPr>
            <a:r>
              <a:rPr lang="lv-LV" b="1" dirty="0"/>
              <a:t>Diskriminācija pret bērniem ar invaliditāti/speciālajām vajadzībām</a:t>
            </a:r>
            <a:r>
              <a:rPr lang="lv-LV" dirty="0" smtClean="0"/>
              <a:t>, tā </a:t>
            </a:r>
            <a:r>
              <a:rPr lang="lv-LV" dirty="0"/>
              <a:t>joprojām </a:t>
            </a:r>
            <a:r>
              <a:rPr lang="lv-LV" dirty="0" smtClean="0"/>
              <a:t>turpinās.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5215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Latvijā LR Valsts kontroles ziņojums (2021. gada jūnijs)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248" y="1908752"/>
            <a:ext cx="7865226" cy="4351338"/>
          </a:xfrm>
        </p:spPr>
        <p:txBody>
          <a:bodyPr>
            <a:normAutofit fontScale="85000" lnSpcReduction="20000"/>
          </a:bodyPr>
          <a:lstStyle/>
          <a:p>
            <a:r>
              <a:rPr lang="lv-LV" b="1" dirty="0" smtClean="0">
                <a:solidFill>
                  <a:srgbClr val="FF0000"/>
                </a:solidFill>
              </a:rPr>
              <a:t>Ilgs un sarežģīts ceļš līdz nepieciešamā atzinuma </a:t>
            </a:r>
            <a:r>
              <a:rPr lang="lv-LV" dirty="0" smtClean="0">
                <a:solidFill>
                  <a:srgbClr val="FF0000"/>
                </a:solidFill>
              </a:rPr>
              <a:t>saņemšanai.</a:t>
            </a:r>
          </a:p>
          <a:p>
            <a:r>
              <a:rPr lang="lv-LV" dirty="0" smtClean="0"/>
              <a:t>PMK informācijas sistēmā n</a:t>
            </a:r>
            <a:r>
              <a:rPr lang="en-US" dirty="0" err="1" smtClean="0"/>
              <a:t>etiek</a:t>
            </a:r>
            <a:r>
              <a:rPr lang="en-US" dirty="0" smtClean="0"/>
              <a:t> </a:t>
            </a:r>
            <a:r>
              <a:rPr lang="en-US" dirty="0" err="1" smtClean="0"/>
              <a:t>ievadīta</a:t>
            </a:r>
            <a:r>
              <a:rPr lang="en-US" dirty="0" smtClean="0"/>
              <a:t> </a:t>
            </a:r>
            <a:r>
              <a:rPr lang="en-US" dirty="0" err="1" smtClean="0"/>
              <a:t>informācija</a:t>
            </a:r>
            <a:r>
              <a:rPr lang="en-US" dirty="0" smtClean="0"/>
              <a:t> par </a:t>
            </a:r>
            <a:r>
              <a:rPr lang="en-US" dirty="0" err="1" smtClean="0"/>
              <a:t>pašu</a:t>
            </a:r>
            <a:r>
              <a:rPr lang="en-US" dirty="0" smtClean="0"/>
              <a:t> </a:t>
            </a:r>
            <a:r>
              <a:rPr lang="en-US" dirty="0" err="1" smtClean="0"/>
              <a:t>svarīgāko</a:t>
            </a:r>
            <a:r>
              <a:rPr lang="en-US" dirty="0" smtClean="0"/>
              <a:t> – </a:t>
            </a:r>
            <a:r>
              <a:rPr lang="en-US" b="1" dirty="0" err="1" smtClean="0"/>
              <a:t>bērnam</a:t>
            </a:r>
            <a:r>
              <a:rPr lang="en-US" b="1" dirty="0" smtClean="0"/>
              <a:t> </a:t>
            </a:r>
            <a:r>
              <a:rPr lang="en-US" b="1" dirty="0" err="1" smtClean="0"/>
              <a:t>nepieciešamajiem</a:t>
            </a:r>
            <a:r>
              <a:rPr lang="en-US" b="1" dirty="0" smtClean="0"/>
              <a:t> </a:t>
            </a:r>
            <a:r>
              <a:rPr lang="en-US" b="1" dirty="0" err="1" smtClean="0"/>
              <a:t>atbalsta</a:t>
            </a:r>
            <a:r>
              <a:rPr lang="en-US" b="1" dirty="0" smtClean="0"/>
              <a:t> </a:t>
            </a:r>
            <a:r>
              <a:rPr lang="en-US" b="1" dirty="0" err="1" smtClean="0"/>
              <a:t>pasākumiem</a:t>
            </a:r>
            <a:r>
              <a:rPr lang="lv-LV" b="1" dirty="0" smtClean="0"/>
              <a:t> </a:t>
            </a:r>
            <a:r>
              <a:rPr lang="lv-LV" dirty="0" smtClean="0"/>
              <a:t>(2020. gadā 40% gadījumu nebija norādīti), </a:t>
            </a:r>
            <a:r>
              <a:rPr lang="lv-LV" dirty="0" smtClean="0">
                <a:solidFill>
                  <a:srgbClr val="FF0000"/>
                </a:solidFill>
              </a:rPr>
              <a:t>informācija par bērna vajadzībām vispār </a:t>
            </a:r>
            <a:r>
              <a:rPr lang="lv-LV" b="1" dirty="0" smtClean="0">
                <a:solidFill>
                  <a:srgbClr val="FF0000"/>
                </a:solidFill>
              </a:rPr>
              <a:t>nenonāk līdz izglītības iestādei</a:t>
            </a:r>
            <a:r>
              <a:rPr lang="lv-LV" dirty="0" smtClean="0">
                <a:solidFill>
                  <a:srgbClr val="FF0000"/>
                </a:solidFill>
              </a:rPr>
              <a:t>.</a:t>
            </a:r>
          </a:p>
          <a:p>
            <a:r>
              <a:rPr lang="lv-LV" b="1" dirty="0"/>
              <a:t>N</a:t>
            </a:r>
            <a:r>
              <a:rPr lang="lv-LV" b="1" dirty="0" smtClean="0"/>
              <a:t>av nodrošināta izglītība tuvāk dzīves vietai.</a:t>
            </a:r>
          </a:p>
          <a:p>
            <a:r>
              <a:rPr lang="lv-LV" b="1" dirty="0" smtClean="0"/>
              <a:t>Izglītības iestādes nelicencē speciālās izglītības programmas.</a:t>
            </a:r>
          </a:p>
          <a:p>
            <a:r>
              <a:rPr lang="lv-LV" dirty="0" smtClean="0"/>
              <a:t>Nav vienota metodika un pieeja darbā ar</a:t>
            </a:r>
            <a:r>
              <a:rPr lang="lv-LV" b="1" dirty="0" smtClean="0"/>
              <a:t> individuālajiem izglītības plāniem. </a:t>
            </a:r>
            <a:r>
              <a:rPr lang="lv-LV" dirty="0" smtClean="0"/>
              <a:t>Daudzviet tā ir formalitāte.</a:t>
            </a:r>
          </a:p>
          <a:p>
            <a:r>
              <a:rPr lang="lv-LV" dirty="0" smtClean="0"/>
              <a:t>Nepietiekama profesionālā izglītība un atbalsts, darba gaitas uzsākot.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53549" y="1729076"/>
            <a:ext cx="31754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rgbClr val="FF0000"/>
                </a:solidFill>
              </a:rPr>
              <a:t>Nepietiekami savlaicīga un agrīna traucējumu konstatēšana bērniem un intervence</a:t>
            </a:r>
            <a:r>
              <a:rPr lang="lv-LV" dirty="0"/>
              <a:t>.</a:t>
            </a:r>
          </a:p>
          <a:p>
            <a:r>
              <a:rPr lang="lv-LV" dirty="0" smtClean="0"/>
              <a:t>(</a:t>
            </a:r>
            <a:r>
              <a:rPr lang="lv-LV" dirty="0" err="1"/>
              <a:t>Raščevska</a:t>
            </a:r>
            <a:r>
              <a:rPr lang="lv-LV" dirty="0"/>
              <a:t> </a:t>
            </a:r>
            <a:r>
              <a:rPr lang="lv-LV" dirty="0" err="1"/>
              <a:t>et</a:t>
            </a:r>
            <a:r>
              <a:rPr lang="lv-LV" dirty="0"/>
              <a:t> </a:t>
            </a:r>
            <a:r>
              <a:rPr lang="lv-LV" dirty="0" err="1"/>
              <a:t>al</a:t>
            </a:r>
            <a:r>
              <a:rPr lang="lv-LV" dirty="0"/>
              <a:t>., 2017</a:t>
            </a:r>
            <a:r>
              <a:rPr lang="lv-LV" dirty="0" smtClean="0"/>
              <a:t>; </a:t>
            </a:r>
            <a:r>
              <a:rPr lang="lv-LV" dirty="0" err="1" smtClean="0"/>
              <a:t>Biezītere</a:t>
            </a:r>
            <a:r>
              <a:rPr lang="lv-LV" dirty="0" smtClean="0"/>
              <a:t> </a:t>
            </a:r>
            <a:r>
              <a:rPr lang="lv-LV" dirty="0" err="1" smtClean="0"/>
              <a:t>et</a:t>
            </a:r>
            <a:r>
              <a:rPr lang="lv-LV" dirty="0" smtClean="0"/>
              <a:t> </a:t>
            </a:r>
            <a:r>
              <a:rPr lang="lv-LV" dirty="0" err="1" smtClean="0"/>
              <a:t>al</a:t>
            </a:r>
            <a:r>
              <a:rPr lang="lv-LV" dirty="0" smtClean="0"/>
              <a:t>., 2020)</a:t>
            </a:r>
            <a:endParaRPr lang="lv-LV" dirty="0"/>
          </a:p>
        </p:txBody>
      </p:sp>
      <p:sp>
        <p:nvSpPr>
          <p:cNvPr id="5" name="Left Arrow 4"/>
          <p:cNvSpPr/>
          <p:nvPr/>
        </p:nvSpPr>
        <p:spPr>
          <a:xfrm>
            <a:off x="7830590" y="1820487"/>
            <a:ext cx="631767" cy="5652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TextBox 5"/>
          <p:cNvSpPr txBox="1"/>
          <p:nvPr/>
        </p:nvSpPr>
        <p:spPr>
          <a:xfrm>
            <a:off x="8803178" y="3940233"/>
            <a:ext cx="2460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Reģionālo atbalsta centru izveide.</a:t>
            </a:r>
            <a:endParaRPr lang="lv-LV" dirty="0"/>
          </a:p>
        </p:txBody>
      </p:sp>
      <p:sp>
        <p:nvSpPr>
          <p:cNvPr id="7" name="TextBox 6"/>
          <p:cNvSpPr txBox="1"/>
          <p:nvPr/>
        </p:nvSpPr>
        <p:spPr>
          <a:xfrm>
            <a:off x="8886305" y="5178829"/>
            <a:ext cx="2327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Konsultācijas vecākiem un skolotājiem,  atbalsta materiālu izstrāde</a:t>
            </a:r>
            <a:endParaRPr lang="lv-LV" dirty="0"/>
          </a:p>
        </p:txBody>
      </p:sp>
      <p:sp>
        <p:nvSpPr>
          <p:cNvPr id="8" name="Down Arrow 7"/>
          <p:cNvSpPr/>
          <p:nvPr/>
        </p:nvSpPr>
        <p:spPr>
          <a:xfrm>
            <a:off x="9418320" y="3399905"/>
            <a:ext cx="681644" cy="448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Down Arrow 8"/>
          <p:cNvSpPr/>
          <p:nvPr/>
        </p:nvSpPr>
        <p:spPr>
          <a:xfrm>
            <a:off x="9559636" y="4713316"/>
            <a:ext cx="540328" cy="4655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72358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 descr="Stairs">
            <a:extLst>
              <a:ext uri="{FF2B5EF4-FFF2-40B4-BE49-F238E27FC236}">
                <a16:creationId xmlns:a16="http://schemas.microsoft.com/office/drawing/2014/main" id="{DB8E3FD3-0267-4F81-A762-085F5391CAA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16F2C19-0689-4B63-8A83-297B6376B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299" y="3033000"/>
            <a:ext cx="6235201" cy="792000"/>
          </a:xfrm>
        </p:spPr>
        <p:txBody>
          <a:bodyPr/>
          <a:lstStyle/>
          <a:p>
            <a:r>
              <a:rPr lang="lv-LV" dirty="0" smtClean="0"/>
              <a:t>Iespējas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5B722F-37EC-443F-AE71-6E9C033BC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2837" y="434109"/>
            <a:ext cx="4557288" cy="5938982"/>
          </a:xfrm>
        </p:spPr>
        <p:txBody>
          <a:bodyPr>
            <a:normAutofit lnSpcReduction="10000"/>
          </a:bodyPr>
          <a:lstStyle/>
          <a:p>
            <a:r>
              <a:rPr lang="lv-LV" sz="2400" dirty="0" smtClean="0"/>
              <a:t>Nenovērtēt bērnus/vecākus par zemu – viņi var iemācīt daudz</a:t>
            </a:r>
          </a:p>
          <a:p>
            <a:pPr marL="0" indent="0">
              <a:buNone/>
            </a:pPr>
            <a:endParaRPr lang="lv-LV" sz="2400" dirty="0" smtClean="0"/>
          </a:p>
          <a:p>
            <a:r>
              <a:rPr lang="lv-LV" sz="2400" dirty="0" smtClean="0"/>
              <a:t>Fokusēta skolotāju profesionālā pilnveide: vienota izpratne par iekļaujošo izglītību/pedagoģiju, atteikšanās </a:t>
            </a:r>
            <a:r>
              <a:rPr lang="lv-LV" sz="2400" dirty="0"/>
              <a:t>no «viens krekls der visiem» mācīšanas principa</a:t>
            </a:r>
          </a:p>
          <a:p>
            <a:endParaRPr lang="lv-LV" dirty="0"/>
          </a:p>
          <a:p>
            <a:r>
              <a:rPr lang="lv-LV" sz="2400" dirty="0" smtClean="0"/>
              <a:t>Efektīvi sadarbības mehānismi starp skolotājiem un atbalsta personālu bērnu atbalsta vajadzību identificēšanā (izstrādāti algoritmi un kārtība)</a:t>
            </a:r>
          </a:p>
          <a:p>
            <a:pPr marL="0" indent="0">
              <a:buNone/>
            </a:pPr>
            <a:endParaRPr lang="lv-LV" sz="2400" dirty="0" smtClean="0"/>
          </a:p>
          <a:p>
            <a:r>
              <a:rPr lang="lv-LV" sz="2400" dirty="0" smtClean="0"/>
              <a:t>Darbu un vārdu saskaņa</a:t>
            </a:r>
          </a:p>
          <a:p>
            <a:endParaRPr lang="lv-LV" sz="2400" dirty="0" smtClean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A0F2ED-980E-4DAB-9741-86DED03988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E41E9-E887-49CF-A358-8367F0C348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149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D9E47F-41E0-4FE3-891C-B53FBC82D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364" y="188200"/>
            <a:ext cx="4682837" cy="1437399"/>
          </a:xfrm>
        </p:spPr>
        <p:txBody>
          <a:bodyPr/>
          <a:lstStyle/>
          <a:p>
            <a:r>
              <a:rPr lang="lv-LV" b="1" dirty="0" smtClean="0"/>
              <a:t>Paldies!</a:t>
            </a:r>
            <a:endParaRPr lang="en-US" b="1" dirty="0"/>
          </a:p>
        </p:txBody>
      </p:sp>
      <p:graphicFrame>
        <p:nvGraphicFramePr>
          <p:cNvPr id="6" name="Content Placeholder 2" descr="SmartArt Placeholder - Contact List">
            <a:extLst>
              <a:ext uri="{FF2B5EF4-FFF2-40B4-BE49-F238E27FC236}">
                <a16:creationId xmlns:a16="http://schemas.microsoft.com/office/drawing/2014/main" id="{1A11682C-5A33-4416-B522-95A3BA9AA9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8068722"/>
              </p:ext>
            </p:extLst>
          </p:nvPr>
        </p:nvGraphicFramePr>
        <p:xfrm>
          <a:off x="7368189" y="1360155"/>
          <a:ext cx="4343520" cy="4532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833931-FC96-4D4A-90F2-F25B03FE8D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E41E9-E887-49CF-A358-8367F0C34840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sz="quarter" idx="12"/>
          </p:nvPr>
        </p:nvPicPr>
        <p:blipFill>
          <a:blip r:embed="rId8"/>
          <a:srcRect t="15102" b="1510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24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45" y="80582"/>
            <a:ext cx="10022400" cy="792000"/>
          </a:xfrm>
        </p:spPr>
        <p:txBody>
          <a:bodyPr/>
          <a:lstStyle/>
          <a:p>
            <a:r>
              <a:rPr lang="lv-LV" dirty="0" smtClean="0"/>
              <a:t>Izmantotā literatūra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5" y="789454"/>
            <a:ext cx="10492800" cy="55005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AllenK.A., Vella-</a:t>
            </a:r>
            <a:r>
              <a:rPr lang="en-US" sz="1200" dirty="0" err="1"/>
              <a:t>BrodrickD</a:t>
            </a:r>
            <a:r>
              <a:rPr lang="en-US" sz="1200" dirty="0"/>
              <a:t>., &amp; </a:t>
            </a:r>
            <a:r>
              <a:rPr lang="en-US" sz="1200" dirty="0" err="1"/>
              <a:t>WatersL</a:t>
            </a:r>
            <a:r>
              <a:rPr lang="en-US" sz="1200" dirty="0"/>
              <a:t>. (2016). Fostering school belonging in secondary schools using a socio-ecological framework. </a:t>
            </a:r>
            <a:r>
              <a:rPr lang="en-US" sz="1200" i="1" dirty="0"/>
              <a:t>The Educational and Developmental Psychologist</a:t>
            </a:r>
            <a:r>
              <a:rPr lang="en-US" sz="1200" dirty="0"/>
              <a:t>, 33, 97–121. https://doi:10.1177/0042085902371004</a:t>
            </a:r>
            <a:endParaRPr lang="lv-LV" sz="1200" dirty="0"/>
          </a:p>
          <a:p>
            <a:pPr marL="0" indent="0">
              <a:buNone/>
            </a:pPr>
            <a:r>
              <a:rPr lang="lv-LV" sz="1200" dirty="0" err="1" smtClean="0"/>
              <a:t>Beizītere</a:t>
            </a:r>
            <a:r>
              <a:rPr lang="lv-LV" sz="1200" dirty="0" smtClean="0"/>
              <a:t>, B., </a:t>
            </a:r>
            <a:r>
              <a:rPr lang="lv-LV" sz="1200" dirty="0" err="1"/>
              <a:t>Grumolte-Lerhe</a:t>
            </a:r>
            <a:r>
              <a:rPr lang="lv-LV" sz="1200" dirty="0" smtClean="0"/>
              <a:t>, I., </a:t>
            </a:r>
            <a:r>
              <a:rPr lang="lv-LV" sz="1200" dirty="0" err="1" smtClean="0"/>
              <a:t>Ziemane</a:t>
            </a:r>
            <a:r>
              <a:rPr lang="lv-LV" sz="1200" dirty="0" smtClean="0"/>
              <a:t>, I., </a:t>
            </a:r>
            <a:r>
              <a:rPr lang="lv-LV" sz="1200" dirty="0" err="1" smtClean="0"/>
              <a:t>Valtenbergs</a:t>
            </a:r>
            <a:r>
              <a:rPr lang="lv-LV" sz="1200" dirty="0" smtClean="0"/>
              <a:t>, V. </a:t>
            </a:r>
            <a:r>
              <a:rPr lang="lv-LV" sz="1200" dirty="0"/>
              <a:t>(2020). Iekļaujošā izglītība bērniem </a:t>
            </a:r>
            <a:r>
              <a:rPr lang="lv-LV" sz="1200" dirty="0" smtClean="0"/>
              <a:t>ar speciālām </a:t>
            </a:r>
            <a:r>
              <a:rPr lang="lv-LV" sz="1200" dirty="0"/>
              <a:t>vajadzībām </a:t>
            </a:r>
            <a:r>
              <a:rPr lang="lv-LV" sz="1200" dirty="0" smtClean="0"/>
              <a:t>Latvijā. Ziņojums. </a:t>
            </a:r>
            <a:r>
              <a:rPr lang="lv-LV" sz="1200" dirty="0"/>
              <a:t>LR Saeima. https://www.saeima.lv/petijumi/Ieklaujosa_izglitiba_berniem_spec_vajadzibam_Latvija.pdf</a:t>
            </a:r>
          </a:p>
          <a:p>
            <a:pPr marL="0" indent="0">
              <a:buNone/>
            </a:pPr>
            <a:r>
              <a:rPr lang="en-US" sz="1200" dirty="0" smtClean="0"/>
              <a:t>Booth</a:t>
            </a:r>
            <a:r>
              <a:rPr lang="en-US" sz="1200" dirty="0"/>
              <a:t>, T., </a:t>
            </a:r>
            <a:r>
              <a:rPr lang="en-US" sz="1200" dirty="0" err="1"/>
              <a:t>Ainscow</a:t>
            </a:r>
            <a:r>
              <a:rPr lang="en-US" sz="1200" dirty="0"/>
              <a:t>, M. (2002). </a:t>
            </a:r>
            <a:r>
              <a:rPr lang="en-US" sz="1200" i="1" dirty="0"/>
              <a:t>Index for inclusion</a:t>
            </a:r>
            <a:r>
              <a:rPr lang="en-US" sz="1200" dirty="0"/>
              <a:t>. Bristol : Centre for Studies on Inclusive Education</a:t>
            </a:r>
            <a:r>
              <a:rPr lang="en-US" sz="1200" dirty="0" smtClean="0"/>
              <a:t>.</a:t>
            </a:r>
            <a:endParaRPr lang="lv-LV" sz="1200" dirty="0" smtClean="0"/>
          </a:p>
          <a:p>
            <a:pPr marL="0" indent="0">
              <a:buNone/>
            </a:pPr>
            <a:r>
              <a:rPr lang="en-US" sz="1200" dirty="0" smtClean="0"/>
              <a:t>Delgado</a:t>
            </a:r>
            <a:r>
              <a:rPr lang="en-US" sz="1200" dirty="0"/>
              <a:t>, M. Y., A. V. </a:t>
            </a:r>
            <a:r>
              <a:rPr lang="en-US" sz="1200" dirty="0" err="1"/>
              <a:t>Ettekal</a:t>
            </a:r>
            <a:r>
              <a:rPr lang="en-US" sz="1200" dirty="0"/>
              <a:t>, S. D. Simpkins, and D. R. Schaefer. (2016). How do my Friends Matter? Examining Latino Adolescents’ Friendships, School Belonging, and Academic Achievement. </a:t>
            </a:r>
            <a:r>
              <a:rPr lang="en-US" sz="1200" i="1" dirty="0"/>
              <a:t>Journal of Youth and </a:t>
            </a:r>
            <a:r>
              <a:rPr lang="en-US" sz="1200" i="1" dirty="0" smtClean="0"/>
              <a:t>Adolescence</a:t>
            </a:r>
            <a:r>
              <a:rPr lang="lv-LV" sz="1200" i="1" dirty="0" smtClean="0"/>
              <a:t>,</a:t>
            </a:r>
            <a:r>
              <a:rPr lang="en-US" sz="1200" i="1" dirty="0" smtClean="0"/>
              <a:t> </a:t>
            </a:r>
            <a:r>
              <a:rPr lang="en-US" sz="1200" dirty="0"/>
              <a:t>45 (6), 1110–1125. https</a:t>
            </a:r>
            <a:r>
              <a:rPr lang="en-US" sz="1200" dirty="0" smtClean="0"/>
              <a:t>://doi:10.1007/s10964-015-0341-x</a:t>
            </a:r>
            <a:r>
              <a:rPr lang="en-US" sz="1200" dirty="0"/>
              <a:t>.</a:t>
            </a:r>
          </a:p>
          <a:p>
            <a:pPr marL="0" indent="0">
              <a:buNone/>
            </a:pPr>
            <a:r>
              <a:rPr lang="lv-LV" sz="1200" dirty="0" smtClean="0"/>
              <a:t>F</a:t>
            </a:r>
            <a:r>
              <a:rPr lang="en-US" sz="1200" dirty="0" err="1" smtClean="0"/>
              <a:t>lorian</a:t>
            </a:r>
            <a:r>
              <a:rPr lang="en-US" sz="1200" dirty="0"/>
              <a:t>, L. </a:t>
            </a:r>
            <a:r>
              <a:rPr lang="lv-LV" sz="1200" dirty="0" smtClean="0"/>
              <a:t>(</a:t>
            </a:r>
            <a:r>
              <a:rPr lang="en-US" sz="1200" dirty="0" smtClean="0"/>
              <a:t>2014</a:t>
            </a:r>
            <a:r>
              <a:rPr lang="lv-LV" sz="1200" dirty="0" smtClean="0"/>
              <a:t>)</a:t>
            </a:r>
            <a:r>
              <a:rPr lang="en-US" sz="1200" dirty="0" smtClean="0"/>
              <a:t>. What </a:t>
            </a:r>
            <a:r>
              <a:rPr lang="en-US" sz="1200" dirty="0"/>
              <a:t>Counts as Evidence of Inclusive Education</a:t>
            </a:r>
            <a:r>
              <a:rPr lang="en-US" sz="1200" dirty="0" smtClean="0"/>
              <a:t>? </a:t>
            </a:r>
            <a:r>
              <a:rPr lang="en-US" sz="1200" i="1" dirty="0"/>
              <a:t>European Journal of Special Needs </a:t>
            </a:r>
            <a:r>
              <a:rPr lang="en-US" sz="1200" i="1" dirty="0" smtClean="0"/>
              <a:t>Education</a:t>
            </a:r>
            <a:r>
              <a:rPr lang="lv-LV" sz="1200" i="1" dirty="0" smtClean="0"/>
              <a:t>,</a:t>
            </a:r>
            <a:r>
              <a:rPr lang="en-US" sz="1200" i="1" dirty="0" smtClean="0"/>
              <a:t> </a:t>
            </a:r>
            <a:r>
              <a:rPr lang="en-US" sz="1200" dirty="0"/>
              <a:t>29 (3</a:t>
            </a:r>
            <a:r>
              <a:rPr lang="en-US" sz="1200" dirty="0" smtClean="0"/>
              <a:t>)</a:t>
            </a:r>
            <a:r>
              <a:rPr lang="lv-LV" sz="1200" dirty="0" smtClean="0"/>
              <a:t>,</a:t>
            </a:r>
            <a:r>
              <a:rPr lang="en-US" sz="1200" dirty="0" smtClean="0"/>
              <a:t> </a:t>
            </a:r>
            <a:r>
              <a:rPr lang="en-US" sz="1200" dirty="0"/>
              <a:t>286–294. https://doi:10.1080/08856257.2014.933551</a:t>
            </a:r>
            <a:r>
              <a:rPr lang="en-US" sz="1200" dirty="0" smtClean="0"/>
              <a:t>.</a:t>
            </a:r>
            <a:endParaRPr lang="lv-LV" sz="1200" dirty="0" smtClean="0"/>
          </a:p>
          <a:p>
            <a:pPr marL="0" indent="0">
              <a:buNone/>
            </a:pPr>
            <a:r>
              <a:rPr lang="lv-LV" sz="1200" dirty="0" smtClean="0"/>
              <a:t>Florian, L., Beaton, M. (2018). </a:t>
            </a:r>
            <a:r>
              <a:rPr lang="lv-LV" sz="1200" dirty="0" err="1"/>
              <a:t>Inclusive</a:t>
            </a:r>
            <a:r>
              <a:rPr lang="lv-LV" sz="1200" dirty="0"/>
              <a:t> </a:t>
            </a:r>
            <a:r>
              <a:rPr lang="lv-LV" sz="1200" dirty="0" err="1"/>
              <a:t>pedagogy</a:t>
            </a:r>
            <a:r>
              <a:rPr lang="lv-LV" sz="1200" dirty="0"/>
              <a:t> </a:t>
            </a:r>
            <a:r>
              <a:rPr lang="lv-LV" sz="1200" dirty="0" err="1"/>
              <a:t>in</a:t>
            </a:r>
            <a:r>
              <a:rPr lang="lv-LV" sz="1200" dirty="0"/>
              <a:t> </a:t>
            </a:r>
            <a:r>
              <a:rPr lang="lv-LV" sz="1200" dirty="0" err="1"/>
              <a:t>action</a:t>
            </a:r>
            <a:r>
              <a:rPr lang="lv-LV" sz="1200" dirty="0"/>
              <a:t>: </a:t>
            </a:r>
            <a:r>
              <a:rPr lang="lv-LV" sz="1200" dirty="0" err="1"/>
              <a:t>getting</a:t>
            </a:r>
            <a:r>
              <a:rPr lang="lv-LV" sz="1200" dirty="0"/>
              <a:t> it </a:t>
            </a:r>
            <a:r>
              <a:rPr lang="lv-LV" sz="1200" dirty="0" err="1"/>
              <a:t>right</a:t>
            </a:r>
            <a:r>
              <a:rPr lang="lv-LV" sz="1200" dirty="0"/>
              <a:t> </a:t>
            </a:r>
            <a:r>
              <a:rPr lang="lv-LV" sz="1200" dirty="0" err="1"/>
              <a:t>for</a:t>
            </a:r>
            <a:r>
              <a:rPr lang="lv-LV" sz="1200" dirty="0"/>
              <a:t> </a:t>
            </a:r>
            <a:r>
              <a:rPr lang="lv-LV" sz="1200" dirty="0" err="1"/>
              <a:t>every</a:t>
            </a:r>
            <a:r>
              <a:rPr lang="lv-LV" sz="1200" dirty="0"/>
              <a:t> </a:t>
            </a:r>
            <a:r>
              <a:rPr lang="lv-LV" sz="1200" dirty="0" err="1" smtClean="0"/>
              <a:t>child</a:t>
            </a:r>
            <a:r>
              <a:rPr lang="lv-LV" sz="1200" dirty="0" smtClean="0"/>
              <a:t>. </a:t>
            </a:r>
            <a:r>
              <a:rPr lang="lv-LV" sz="1200" i="1" dirty="0" err="1" smtClean="0"/>
              <a:t>International</a:t>
            </a:r>
            <a:r>
              <a:rPr lang="lv-LV" sz="1200" i="1" dirty="0" smtClean="0"/>
              <a:t> </a:t>
            </a:r>
            <a:r>
              <a:rPr lang="lv-LV" sz="1200" i="1" dirty="0" err="1"/>
              <a:t>Journal</a:t>
            </a:r>
            <a:r>
              <a:rPr lang="lv-LV" sz="1200" i="1" dirty="0"/>
              <a:t> </a:t>
            </a:r>
            <a:r>
              <a:rPr lang="lv-LV" sz="1200" i="1" dirty="0" err="1"/>
              <a:t>of</a:t>
            </a:r>
            <a:r>
              <a:rPr lang="lv-LV" sz="1200" i="1" dirty="0"/>
              <a:t> </a:t>
            </a:r>
            <a:r>
              <a:rPr lang="lv-LV" sz="1200" i="1" dirty="0" err="1"/>
              <a:t>Inclusive</a:t>
            </a:r>
            <a:r>
              <a:rPr lang="lv-LV" sz="1200" i="1" dirty="0"/>
              <a:t> </a:t>
            </a:r>
            <a:r>
              <a:rPr lang="lv-LV" sz="1200" i="1" dirty="0" err="1" smtClean="0"/>
              <a:t>Education</a:t>
            </a:r>
            <a:r>
              <a:rPr lang="lv-LV" sz="1200" i="1" dirty="0" smtClean="0"/>
              <a:t>, </a:t>
            </a:r>
            <a:r>
              <a:rPr lang="lv-LV" sz="1200" dirty="0" smtClean="0"/>
              <a:t> 22 (</a:t>
            </a:r>
            <a:r>
              <a:rPr lang="lv-LV" sz="1200" dirty="0"/>
              <a:t>8), </a:t>
            </a:r>
            <a:r>
              <a:rPr lang="lv-LV" sz="1200" dirty="0" smtClean="0"/>
              <a:t>870-884. </a:t>
            </a:r>
          </a:p>
          <a:p>
            <a:pPr marL="0" indent="0">
              <a:buNone/>
            </a:pPr>
            <a:r>
              <a:rPr lang="lv-LV" sz="1200" dirty="0"/>
              <a:t>Fundamental </a:t>
            </a:r>
            <a:r>
              <a:rPr lang="lv-LV" sz="1200" dirty="0" err="1"/>
              <a:t>rights</a:t>
            </a:r>
            <a:r>
              <a:rPr lang="lv-LV" sz="1200" dirty="0"/>
              <a:t> </a:t>
            </a:r>
            <a:r>
              <a:rPr lang="lv-LV" sz="1200" dirty="0" err="1" smtClean="0"/>
              <a:t>report</a:t>
            </a:r>
            <a:r>
              <a:rPr lang="lv-LV" sz="1200" dirty="0" smtClean="0"/>
              <a:t> (2021). EU. https</a:t>
            </a:r>
            <a:r>
              <a:rPr lang="lv-LV" sz="1200" dirty="0"/>
              <a:t>://fra.europa.eu/sites/default/files/fra_uploads/fra-2021-fundamental-rights-report-2021_en.pdf</a:t>
            </a:r>
          </a:p>
          <a:p>
            <a:pPr marL="0" indent="0">
              <a:buNone/>
            </a:pPr>
            <a:r>
              <a:rPr lang="en-US" sz="1200" dirty="0" smtClean="0"/>
              <a:t>Global </a:t>
            </a:r>
            <a:r>
              <a:rPr lang="en-US" sz="1200" dirty="0"/>
              <a:t>education monitoring report, </a:t>
            </a:r>
            <a:r>
              <a:rPr lang="en-US" sz="1200" dirty="0" smtClean="0"/>
              <a:t>2020: </a:t>
            </a:r>
            <a:r>
              <a:rPr lang="en-US" sz="1200" dirty="0"/>
              <a:t>Inclusion and education: all means all</a:t>
            </a:r>
            <a:r>
              <a:rPr lang="lv-LV" sz="1200" dirty="0"/>
              <a:t> (2020). UNESCO. </a:t>
            </a:r>
            <a:r>
              <a:rPr lang="lv-LV" sz="1200" dirty="0">
                <a:hlinkClick r:id="rId2"/>
              </a:rPr>
              <a:t>https://gem-report-2020.unesco.org</a:t>
            </a:r>
            <a:r>
              <a:rPr lang="lv-LV" sz="1200" dirty="0" smtClean="0">
                <a:hlinkClick r:id="rId2"/>
              </a:rPr>
              <a:t>/</a:t>
            </a:r>
            <a:endParaRPr lang="lv-LV" sz="1200" dirty="0" smtClean="0"/>
          </a:p>
          <a:p>
            <a:pPr marL="0" indent="0">
              <a:buNone/>
            </a:pPr>
            <a:r>
              <a:rPr lang="en-US" sz="1200" dirty="0"/>
              <a:t>Knifsend, C. A., D. E. Camacho-Thompson, J. Juvonen, and S. Graham. (2018). Friends in Activities, School-Related Affect, and Academic Outcomes in Diverse Middle Schools. </a:t>
            </a:r>
            <a:r>
              <a:rPr lang="en-US" sz="1200" i="1" dirty="0"/>
              <a:t>Journal of Youth and Adolescence</a:t>
            </a:r>
            <a:r>
              <a:rPr lang="en-US" sz="1200" dirty="0"/>
              <a:t>, 47 (6), 1208–1220. https://doi:10.1007/s10964-018-0817-6.</a:t>
            </a:r>
          </a:p>
          <a:p>
            <a:pPr marL="0" indent="0">
              <a:buNone/>
            </a:pPr>
            <a:r>
              <a:rPr lang="en-US" sz="1200" dirty="0" err="1"/>
              <a:t>Nīmante</a:t>
            </a:r>
            <a:r>
              <a:rPr lang="en-US" sz="1200" dirty="0"/>
              <a:t>, D. (2018). Competent Teacher for Inclusive Education: What Does it Mean for Latvia?// In: </a:t>
            </a:r>
            <a:r>
              <a:rPr lang="en-US" sz="1200" i="1" dirty="0"/>
              <a:t>Innovations, Technologies and Research in Education </a:t>
            </a:r>
            <a:r>
              <a:rPr lang="en-US" sz="1200" dirty="0"/>
              <a:t>(Ed. Daniela, L.), UK: Cambridge Scholars Publishing, Newcastle upon Tyne, 229-244.pp. 362. ISBN (10): 1-5275-0622-3, ISBN (13): 978-1-5275-0622-0. </a:t>
            </a:r>
            <a:r>
              <a:rPr lang="en-US" sz="1200" dirty="0" smtClean="0"/>
              <a:t>https</a:t>
            </a:r>
            <a:r>
              <a:rPr lang="en-US" sz="1200" dirty="0"/>
              <a:t>://www.cambridgescholars.com/innovations-technologies-and-research-in-education </a:t>
            </a:r>
            <a:endParaRPr lang="lv-LV" sz="1200" dirty="0" smtClean="0"/>
          </a:p>
          <a:p>
            <a:pPr marL="0" indent="0">
              <a:buNone/>
            </a:pPr>
            <a:r>
              <a:rPr lang="lv-LV" sz="1200" dirty="0" err="1"/>
              <a:t>Nīmante</a:t>
            </a:r>
            <a:r>
              <a:rPr lang="lv-LV" sz="1200" dirty="0"/>
              <a:t>, D. (2021). Dažādība un iekļaušanās izglītībā. Rīga: LU Akadēmiskais apgāds. e-ISBN 978-9934-18-595-3</a:t>
            </a:r>
            <a:endParaRPr lang="lv-LV" sz="1200" dirty="0" smtClean="0"/>
          </a:p>
          <a:p>
            <a:pPr marL="0" indent="0">
              <a:buNone/>
            </a:pPr>
            <a:r>
              <a:rPr lang="lv-LV" sz="1200" dirty="0" err="1" smtClean="0"/>
              <a:t>Raščevska</a:t>
            </a:r>
            <a:r>
              <a:rPr lang="lv-LV" sz="1200" dirty="0"/>
              <a:t>, </a:t>
            </a:r>
            <a:r>
              <a:rPr lang="lv-LV" sz="1200" dirty="0" smtClean="0"/>
              <a:t>M., </a:t>
            </a:r>
            <a:r>
              <a:rPr lang="lv-LV" sz="1200" dirty="0" err="1" smtClean="0"/>
              <a:t>Nīmante</a:t>
            </a:r>
            <a:r>
              <a:rPr lang="lv-LV" sz="1200" dirty="0" smtClean="0"/>
              <a:t>, D., </a:t>
            </a:r>
            <a:r>
              <a:rPr lang="lv-LV" sz="1200" dirty="0" err="1" smtClean="0"/>
              <a:t>Umbraško</a:t>
            </a:r>
            <a:r>
              <a:rPr lang="lv-LV" sz="1200" dirty="0" smtClean="0"/>
              <a:t>, S., Šūmane</a:t>
            </a:r>
            <a:r>
              <a:rPr lang="lv-LV" sz="1200" dirty="0"/>
              <a:t>, </a:t>
            </a:r>
            <a:r>
              <a:rPr lang="lv-LV" sz="1200" dirty="0" smtClean="0"/>
              <a:t>I., Martinsone</a:t>
            </a:r>
            <a:r>
              <a:rPr lang="lv-LV" sz="1200" dirty="0"/>
              <a:t>, </a:t>
            </a:r>
            <a:r>
              <a:rPr lang="lv-LV" sz="1200" dirty="0" smtClean="0"/>
              <a:t>B., </a:t>
            </a:r>
            <a:r>
              <a:rPr lang="lv-LV" sz="1200" dirty="0" err="1" smtClean="0"/>
              <a:t>Žukovska</a:t>
            </a:r>
            <a:r>
              <a:rPr lang="lv-LV" sz="1200" dirty="0" smtClean="0"/>
              <a:t>, I. (2017). </a:t>
            </a:r>
            <a:r>
              <a:rPr lang="lv-LV" sz="1200" dirty="0"/>
              <a:t>Pētījums par bērniem ar speciālām vajadzībām sniedzamo atbalsta pakalpojumu </a:t>
            </a:r>
            <a:r>
              <a:rPr lang="lv-LV" sz="1200" dirty="0" smtClean="0"/>
              <a:t>izmaksu modeli </a:t>
            </a:r>
            <a:r>
              <a:rPr lang="lv-LV" sz="1200" dirty="0"/>
              <a:t>iekļaujošas izglītības īstenošanas kontekstā. </a:t>
            </a:r>
            <a:r>
              <a:rPr lang="lv-LV" sz="1200" dirty="0" smtClean="0"/>
              <a:t>LU. https</a:t>
            </a:r>
            <a:r>
              <a:rPr lang="lv-LV" sz="1200" dirty="0"/>
              <a:t>://www.izm.gov.lv/lv/media/5278/download</a:t>
            </a:r>
          </a:p>
          <a:p>
            <a:pPr marL="0" indent="0">
              <a:buNone/>
            </a:pPr>
            <a:r>
              <a:rPr lang="en-US" sz="1200" dirty="0" err="1" smtClean="0"/>
              <a:t>Slee</a:t>
            </a:r>
            <a:r>
              <a:rPr lang="en-US" sz="1200" dirty="0"/>
              <a:t>, R. </a:t>
            </a:r>
            <a:r>
              <a:rPr lang="lv-LV" sz="1200" dirty="0" smtClean="0"/>
              <a:t>(</a:t>
            </a:r>
            <a:r>
              <a:rPr lang="en-US" sz="1200" dirty="0" smtClean="0"/>
              <a:t>2018</a:t>
            </a:r>
            <a:r>
              <a:rPr lang="lv-LV" sz="1200" dirty="0" smtClean="0"/>
              <a:t>)</a:t>
            </a:r>
            <a:r>
              <a:rPr lang="en-US" sz="1200" dirty="0" smtClean="0"/>
              <a:t>. </a:t>
            </a:r>
            <a:r>
              <a:rPr lang="en-US" sz="1200" i="1" dirty="0"/>
              <a:t>Inclusive Education Isn’t Dead, It Just Smells Funny</a:t>
            </a:r>
            <a:r>
              <a:rPr lang="en-US" sz="1200" dirty="0"/>
              <a:t>. New York: Routledge.</a:t>
            </a:r>
          </a:p>
          <a:p>
            <a:pPr marL="0" indent="0">
              <a:buNone/>
            </a:pPr>
            <a:r>
              <a:rPr lang="lv-LV" sz="1200" dirty="0" smtClean="0"/>
              <a:t>Vai </a:t>
            </a:r>
            <a:r>
              <a:rPr lang="lv-LV" sz="1200" dirty="0"/>
              <a:t>bērnam ar speciālām vajadzībām ir </a:t>
            </a:r>
            <a:r>
              <a:rPr lang="lv-LV" sz="1200" dirty="0" smtClean="0"/>
              <a:t>iespēja saņemt </a:t>
            </a:r>
            <a:r>
              <a:rPr lang="lv-LV" sz="1200" dirty="0"/>
              <a:t>tā spējām, vajadzībām un </a:t>
            </a:r>
            <a:r>
              <a:rPr lang="lv-LV" sz="1200" dirty="0" smtClean="0"/>
              <a:t>bērna labākajām </a:t>
            </a:r>
            <a:r>
              <a:rPr lang="lv-LV" sz="1200" dirty="0"/>
              <a:t>interesēm atbilstošu izglītību</a:t>
            </a:r>
            <a:r>
              <a:rPr lang="lv-LV" sz="1200" dirty="0" smtClean="0"/>
              <a:t>? (2021). Latvijas Republikas Valsts kontrole</a:t>
            </a:r>
            <a:r>
              <a:rPr lang="lv-LV" sz="1200" dirty="0"/>
              <a:t>. </a:t>
            </a:r>
            <a:r>
              <a:rPr lang="lv-LV" sz="1200" dirty="0">
                <a:hlinkClick r:id="rId3"/>
              </a:rPr>
              <a:t>https://lrvk.gov.lv/lv/getrevisionfile/29455-Asko-F2-FK_-</a:t>
            </a:r>
            <a:r>
              <a:rPr lang="lv-LV" sz="1200" dirty="0" smtClean="0">
                <a:hlinkClick r:id="rId3"/>
              </a:rPr>
              <a:t>mptgPfFbczGdLSEhczVJ.pdf</a:t>
            </a:r>
            <a:endParaRPr lang="lv-LV" sz="1200" dirty="0" smtClean="0"/>
          </a:p>
          <a:p>
            <a:pPr marL="0" indent="0">
              <a:buNone/>
            </a:pPr>
            <a:r>
              <a:rPr lang="lv-LV" sz="1200" dirty="0" err="1" smtClean="0"/>
              <a:t>Wagle</a:t>
            </a:r>
            <a:r>
              <a:rPr lang="lv-LV" sz="1200" dirty="0" smtClean="0"/>
              <a:t>, R., </a:t>
            </a:r>
            <a:r>
              <a:rPr lang="lv-LV" sz="1200" dirty="0" err="1" smtClean="0"/>
              <a:t>Dowdy</a:t>
            </a:r>
            <a:r>
              <a:rPr lang="lv-LV" sz="1200" dirty="0" smtClean="0"/>
              <a:t>, E. , </a:t>
            </a:r>
            <a:r>
              <a:rPr lang="lv-LV" sz="1200" dirty="0" err="1" smtClean="0"/>
              <a:t>Nylund</a:t>
            </a:r>
            <a:r>
              <a:rPr lang="lv-LV" sz="1200" dirty="0" smtClean="0"/>
              <a:t>-Gibson, K.,</a:t>
            </a:r>
            <a:r>
              <a:rPr lang="lv-LV" sz="1200" dirty="0"/>
              <a:t> </a:t>
            </a:r>
            <a:r>
              <a:rPr lang="lv-LV" sz="1200" dirty="0" err="1" smtClean="0"/>
              <a:t>Sharkey</a:t>
            </a:r>
            <a:r>
              <a:rPr lang="lv-LV" sz="1200" dirty="0" smtClean="0"/>
              <a:t>, J.D., </a:t>
            </a:r>
            <a:r>
              <a:rPr lang="lv-LV" sz="1200" dirty="0" err="1" smtClean="0"/>
              <a:t>Carter</a:t>
            </a:r>
            <a:r>
              <a:rPr lang="lv-LV" sz="1200" dirty="0" smtClean="0"/>
              <a:t>,. D. &amp;</a:t>
            </a:r>
            <a:r>
              <a:rPr lang="lv-LV" sz="1200" dirty="0"/>
              <a:t> </a:t>
            </a:r>
            <a:r>
              <a:rPr lang="lv-LV" sz="1200" dirty="0" err="1" smtClean="0"/>
              <a:t>Furlong</a:t>
            </a:r>
            <a:r>
              <a:rPr lang="lv-LV" sz="1200" dirty="0" smtClean="0"/>
              <a:t>, M.J. (2021). School </a:t>
            </a:r>
            <a:r>
              <a:rPr lang="lv-LV" sz="1200" dirty="0" err="1"/>
              <a:t>belonging</a:t>
            </a:r>
            <a:r>
              <a:rPr lang="lv-LV" sz="1200" dirty="0"/>
              <a:t> </a:t>
            </a:r>
            <a:r>
              <a:rPr lang="lv-LV" sz="1200" dirty="0" err="1"/>
              <a:t>constellations</a:t>
            </a:r>
            <a:r>
              <a:rPr lang="lv-LV" sz="1200" dirty="0"/>
              <a:t> </a:t>
            </a:r>
            <a:r>
              <a:rPr lang="lv-LV" sz="1200" dirty="0" err="1"/>
              <a:t>considering</a:t>
            </a:r>
            <a:r>
              <a:rPr lang="lv-LV" sz="1200" dirty="0"/>
              <a:t> </a:t>
            </a:r>
            <a:r>
              <a:rPr lang="lv-LV" sz="1200" dirty="0" err="1"/>
              <a:t>complete</a:t>
            </a:r>
            <a:r>
              <a:rPr lang="lv-LV" sz="1200" dirty="0"/>
              <a:t> </a:t>
            </a:r>
            <a:r>
              <a:rPr lang="lv-LV" sz="1200" dirty="0" err="1"/>
              <a:t>mental</a:t>
            </a:r>
            <a:r>
              <a:rPr lang="lv-LV" sz="1200" dirty="0"/>
              <a:t> </a:t>
            </a:r>
            <a:r>
              <a:rPr lang="lv-LV" sz="1200" dirty="0" err="1"/>
              <a:t>health</a:t>
            </a:r>
            <a:r>
              <a:rPr lang="lv-LV" sz="1200" dirty="0"/>
              <a:t> </a:t>
            </a:r>
            <a:r>
              <a:rPr lang="lv-LV" sz="1200" dirty="0" err="1"/>
              <a:t>in</a:t>
            </a:r>
            <a:r>
              <a:rPr lang="lv-LV" sz="1200" dirty="0"/>
              <a:t> </a:t>
            </a:r>
            <a:r>
              <a:rPr lang="lv-LV" sz="1200" dirty="0" err="1"/>
              <a:t>primary</a:t>
            </a:r>
            <a:r>
              <a:rPr lang="lv-LV" sz="1200" dirty="0"/>
              <a:t> </a:t>
            </a:r>
            <a:r>
              <a:rPr lang="lv-LV" sz="1200" dirty="0" err="1" smtClean="0"/>
              <a:t>schools</a:t>
            </a:r>
            <a:r>
              <a:rPr lang="lv-LV" sz="1200" dirty="0"/>
              <a:t>. </a:t>
            </a:r>
            <a:r>
              <a:rPr lang="lv-LV" sz="1200" i="1" dirty="0" err="1"/>
              <a:t>Educational</a:t>
            </a:r>
            <a:r>
              <a:rPr lang="lv-LV" sz="1200" i="1" dirty="0"/>
              <a:t> </a:t>
            </a:r>
            <a:r>
              <a:rPr lang="lv-LV" sz="1200" i="1" dirty="0" err="1"/>
              <a:t>and</a:t>
            </a:r>
            <a:r>
              <a:rPr lang="lv-LV" sz="1200" i="1" dirty="0"/>
              <a:t> </a:t>
            </a:r>
            <a:r>
              <a:rPr lang="lv-LV" sz="1200" i="1" dirty="0" err="1"/>
              <a:t>Developmental</a:t>
            </a:r>
            <a:r>
              <a:rPr lang="lv-LV" sz="1200" i="1" dirty="0"/>
              <a:t> </a:t>
            </a:r>
            <a:r>
              <a:rPr lang="lv-LV" sz="1200" i="1" dirty="0" err="1" smtClean="0"/>
              <a:t>Psychologist</a:t>
            </a:r>
            <a:r>
              <a:rPr lang="lv-LV" sz="1200" dirty="0" smtClean="0"/>
              <a:t>, 38 (2), 173-185. https</a:t>
            </a:r>
            <a:r>
              <a:rPr lang="lv-LV" sz="1200" dirty="0"/>
              <a:t>://doi-org.datubazes.lanet.lv/10.1080/20590776.2021.1964071</a:t>
            </a:r>
          </a:p>
        </p:txBody>
      </p:sp>
    </p:spTree>
    <p:extLst>
      <p:ext uri="{BB962C8B-B14F-4D97-AF65-F5344CB8AC3E}">
        <p14:creationId xmlns:p14="http://schemas.microsoft.com/office/powerpoint/2010/main" val="4002041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51BA6-6B00-4DAB-A46A-3E67FA8F3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3033000"/>
            <a:ext cx="6235201" cy="792000"/>
          </a:xfrm>
        </p:spPr>
        <p:txBody>
          <a:bodyPr/>
          <a:lstStyle/>
          <a:p>
            <a:r>
              <a:rPr lang="lv-LV" dirty="0" smtClean="0"/>
              <a:t>Izaicinājumi</a:t>
            </a:r>
            <a:endParaRPr lang="en-US" dirty="0"/>
          </a:p>
        </p:txBody>
      </p:sp>
      <p:graphicFrame>
        <p:nvGraphicFramePr>
          <p:cNvPr id="4" name="Content Placeholder 2" descr="SmartArt Placeholder - 2 X Icons Vertical">
            <a:extLst>
              <a:ext uri="{FF2B5EF4-FFF2-40B4-BE49-F238E27FC236}">
                <a16:creationId xmlns:a16="http://schemas.microsoft.com/office/drawing/2014/main" id="{763A986F-EE07-4A30-854B-AA1625E573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722033"/>
              </p:ext>
            </p:extLst>
          </p:nvPr>
        </p:nvGraphicFramePr>
        <p:xfrm>
          <a:off x="6225309" y="577568"/>
          <a:ext cx="4883398" cy="556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83180F-AA5C-44B1-81CD-9977DFFA6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E41E9-E887-49CF-A358-8367F0C3484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498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27" y="533164"/>
            <a:ext cx="10022400" cy="792000"/>
          </a:xfrm>
        </p:spPr>
        <p:txBody>
          <a:bodyPr/>
          <a:lstStyle/>
          <a:p>
            <a:r>
              <a:rPr lang="lv-LV" dirty="0" smtClean="0"/>
              <a:t>Izglītības politikas </a:t>
            </a:r>
            <a:r>
              <a:rPr lang="lv-LV" dirty="0" err="1" smtClean="0"/>
              <a:t>virsmērķis</a:t>
            </a:r>
            <a:r>
              <a:rPr lang="lv-LV" dirty="0" smtClean="0"/>
              <a:t>: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727" y="1843858"/>
            <a:ext cx="10594764" cy="3141705"/>
          </a:xfrm>
        </p:spPr>
        <p:txBody>
          <a:bodyPr>
            <a:noAutofit/>
          </a:bodyPr>
          <a:lstStyle/>
          <a:p>
            <a:r>
              <a:rPr lang="lv-LV" sz="2800" dirty="0" smtClean="0"/>
              <a:t>..nodrošināt </a:t>
            </a:r>
            <a:r>
              <a:rPr lang="lv-LV" sz="2800" b="1" dirty="0"/>
              <a:t>kvalitatīvu un iekļaujošu izglītību </a:t>
            </a:r>
            <a:r>
              <a:rPr lang="lv-LV" sz="2800" dirty="0"/>
              <a:t>personības attīstībai,</a:t>
            </a:r>
            <a:r>
              <a:rPr lang="lv-LV" sz="2800" dirty="0" smtClean="0"/>
              <a:t/>
            </a:r>
            <a:br>
              <a:rPr lang="lv-LV" sz="2800" dirty="0" smtClean="0"/>
            </a:br>
            <a:r>
              <a:rPr lang="lv-LV" sz="2800" dirty="0"/>
              <a:t>cilvēku labklājībai un ilgtspējīgai valsts izaugsmei, </a:t>
            </a:r>
            <a:r>
              <a:rPr lang="lv-LV" sz="2800" b="1" dirty="0"/>
              <a:t>iekļaujošo izglītību skaidrojot kā procesu, </a:t>
            </a:r>
            <a:r>
              <a:rPr lang="lv-LV" sz="2800" dirty="0"/>
              <a:t>kurā </a:t>
            </a:r>
            <a:r>
              <a:rPr lang="lv-LV" sz="2800" dirty="0" smtClean="0"/>
              <a:t>tiek nodrošinātas </a:t>
            </a:r>
            <a:r>
              <a:rPr lang="lv-LV" sz="2800" dirty="0">
                <a:solidFill>
                  <a:srgbClr val="FF0000"/>
                </a:solidFill>
              </a:rPr>
              <a:t>atbilstošas visu izglītojamo daudzveidīgās vajadzības, palielinot </a:t>
            </a:r>
            <a:r>
              <a:rPr lang="lv-LV" sz="2800" b="1" dirty="0">
                <a:solidFill>
                  <a:srgbClr val="FF0000"/>
                </a:solidFill>
              </a:rPr>
              <a:t>ikviena </a:t>
            </a:r>
            <a:r>
              <a:rPr lang="lv-LV" sz="2800" dirty="0" smtClean="0">
                <a:solidFill>
                  <a:srgbClr val="FF0000"/>
                </a:solidFill>
              </a:rPr>
              <a:t>izglītojamā </a:t>
            </a:r>
            <a:r>
              <a:rPr lang="lv-LV" sz="2800" dirty="0" smtClean="0"/>
              <a:t>līdzdalības </a:t>
            </a:r>
            <a:r>
              <a:rPr lang="lv-LV" sz="2800" dirty="0"/>
              <a:t>iespējas mācību procesā, kultūrā un dažādās kopienās un samazinot iespēju tikt </a:t>
            </a:r>
            <a:r>
              <a:rPr lang="lv-LV" sz="2800" dirty="0" smtClean="0"/>
              <a:t>izslēgtam no </a:t>
            </a:r>
            <a:r>
              <a:rPr lang="lv-LV" sz="2800" dirty="0"/>
              <a:t>izglītības un izglītības ieguves </a:t>
            </a:r>
            <a:r>
              <a:rPr lang="lv-LV" sz="2800" dirty="0" smtClean="0"/>
              <a:t>procesa.</a:t>
            </a:r>
            <a:endParaRPr lang="en-US" sz="2800" dirty="0"/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7612610" y="4794040"/>
            <a:ext cx="972589" cy="1032405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220" y="3545905"/>
            <a:ext cx="4060288" cy="31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45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68" y="653236"/>
            <a:ext cx="10022400" cy="792000"/>
          </a:xfrm>
        </p:spPr>
        <p:txBody>
          <a:bodyPr>
            <a:normAutofit/>
          </a:bodyPr>
          <a:lstStyle/>
          <a:p>
            <a:r>
              <a:rPr lang="lv-LV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Kā skolotāji saprot iekļaujošo izglītību? 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732" y="1801894"/>
            <a:ext cx="6669578" cy="4432651"/>
          </a:xfrm>
        </p:spPr>
        <p:txBody>
          <a:bodyPr>
            <a:normAutofit/>
          </a:bodyPr>
          <a:lstStyle/>
          <a:p>
            <a:r>
              <a:rPr lang="lv-LV" sz="2800" dirty="0"/>
              <a:t>«Nevajag iekļaut. </a:t>
            </a:r>
            <a:r>
              <a:rPr lang="lv-LV" sz="2800" b="1" dirty="0"/>
              <a:t>D</a:t>
            </a:r>
            <a:r>
              <a:rPr lang="lv-LV" sz="2800" b="1" dirty="0" smtClean="0"/>
              <a:t>ažiem </a:t>
            </a:r>
            <a:r>
              <a:rPr lang="lv-LV" sz="2800" b="1" dirty="0"/>
              <a:t>jāmācās tur, kur viņam tas ir piemēroti</a:t>
            </a:r>
            <a:r>
              <a:rPr lang="lv-LV" sz="2800" dirty="0"/>
              <a:t>.»</a:t>
            </a:r>
          </a:p>
          <a:p>
            <a:r>
              <a:rPr lang="lv-LV" sz="2800" dirty="0" smtClean="0"/>
              <a:t>«Iekļaujošā </a:t>
            </a:r>
            <a:r>
              <a:rPr lang="lv-LV" sz="2800" dirty="0"/>
              <a:t>izglītība ir </a:t>
            </a:r>
            <a:r>
              <a:rPr lang="lv-LV" sz="2800" b="1" dirty="0"/>
              <a:t>īpaši nepieciešama bērniem ar </a:t>
            </a:r>
            <a:r>
              <a:rPr lang="lv-LV" sz="2800" b="1" dirty="0" smtClean="0"/>
              <a:t>īpašām vajadzībām</a:t>
            </a:r>
            <a:r>
              <a:rPr lang="lv-LV" sz="2800" dirty="0" smtClean="0"/>
              <a:t>. Tas nozīmē integrēt </a:t>
            </a:r>
            <a:r>
              <a:rPr lang="lv-LV" sz="2800" dirty="0"/>
              <a:t>izglītojamos ar speciālām </a:t>
            </a:r>
            <a:r>
              <a:rPr lang="lv-LV" sz="2800" dirty="0" smtClean="0"/>
              <a:t>vajadzībām parastā skolā.»</a:t>
            </a:r>
          </a:p>
          <a:p>
            <a:r>
              <a:rPr lang="lv-LV" sz="2800" dirty="0" smtClean="0"/>
              <a:t>«Jāīsteno </a:t>
            </a:r>
            <a:r>
              <a:rPr lang="lv-LV" sz="2800" b="1" dirty="0" smtClean="0"/>
              <a:t>individuālo pieeju</a:t>
            </a:r>
            <a:r>
              <a:rPr lang="lv-LV" sz="2800" dirty="0" smtClean="0"/>
              <a:t>»</a:t>
            </a:r>
          </a:p>
          <a:p>
            <a:pPr marL="0" indent="0">
              <a:buNone/>
            </a:pPr>
            <a:endParaRPr lang="lv-LV" sz="28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C7E2422F-4529-4E1D-92FD-3FA17EDBE90D}" type="slidenum">
              <a:rPr lang="lv-LV" altLang="en-US" smtClean="0"/>
              <a:pPr>
                <a:defRPr/>
              </a:pPr>
              <a:t>5</a:t>
            </a:fld>
            <a:endParaRPr lang="lv-LV" altLang="en-US"/>
          </a:p>
        </p:txBody>
      </p:sp>
      <p:sp>
        <p:nvSpPr>
          <p:cNvPr id="5" name="Rectangle 4"/>
          <p:cNvSpPr/>
          <p:nvPr/>
        </p:nvSpPr>
        <p:spPr>
          <a:xfrm>
            <a:off x="8626763" y="1801894"/>
            <a:ext cx="32327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800" dirty="0">
                <a:solidFill>
                  <a:srgbClr val="00B050"/>
                </a:solidFill>
              </a:rPr>
              <a:t>«</a:t>
            </a:r>
            <a:r>
              <a:rPr lang="en-US" sz="2800" dirty="0" err="1">
                <a:solidFill>
                  <a:srgbClr val="00B050"/>
                </a:solidFill>
              </a:rPr>
              <a:t>Radīt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tādu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u="sng" dirty="0" err="1">
                <a:solidFill>
                  <a:srgbClr val="00B050"/>
                </a:solidFill>
              </a:rPr>
              <a:t>mācību</a:t>
            </a:r>
            <a:r>
              <a:rPr lang="en-US" sz="2800" u="sng" dirty="0">
                <a:solidFill>
                  <a:srgbClr val="00B050"/>
                </a:solidFill>
              </a:rPr>
              <a:t> </a:t>
            </a:r>
            <a:r>
              <a:rPr lang="en-US" sz="2800" u="sng" dirty="0" err="1">
                <a:solidFill>
                  <a:srgbClr val="00B050"/>
                </a:solidFill>
              </a:rPr>
              <a:t>vidi</a:t>
            </a:r>
            <a:r>
              <a:rPr lang="en-US" sz="2800" dirty="0">
                <a:solidFill>
                  <a:srgbClr val="00B050"/>
                </a:solidFill>
              </a:rPr>
              <a:t>, </a:t>
            </a:r>
            <a:r>
              <a:rPr lang="en-US" sz="2800" b="1" dirty="0" err="1">
                <a:solidFill>
                  <a:srgbClr val="00B050"/>
                </a:solidFill>
              </a:rPr>
              <a:t>lai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katrs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bērns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varētu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mācīties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atbilstoši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sav</a:t>
            </a:r>
            <a:r>
              <a:rPr lang="lv-LV" sz="2800" dirty="0">
                <a:solidFill>
                  <a:srgbClr val="00B050"/>
                </a:solidFill>
              </a:rPr>
              <a:t>ā</a:t>
            </a:r>
            <a:r>
              <a:rPr lang="en-US" sz="2800" dirty="0">
                <a:solidFill>
                  <a:srgbClr val="00B050"/>
                </a:solidFill>
              </a:rPr>
              <a:t>m </a:t>
            </a:r>
            <a:r>
              <a:rPr lang="en-US" sz="2800" dirty="0" err="1">
                <a:solidFill>
                  <a:srgbClr val="00B050"/>
                </a:solidFill>
              </a:rPr>
              <a:t>spējām</a:t>
            </a:r>
            <a:r>
              <a:rPr lang="lv-LV" sz="2800" dirty="0">
                <a:solidFill>
                  <a:srgbClr val="00B050"/>
                </a:solidFill>
              </a:rPr>
              <a:t>. Tas nozīmē - strādāt </a:t>
            </a:r>
            <a:r>
              <a:rPr lang="lv-LV" sz="2800" u="sng" dirty="0" err="1">
                <a:solidFill>
                  <a:srgbClr val="00B050"/>
                </a:solidFill>
              </a:rPr>
              <a:t>bērncentrēti</a:t>
            </a:r>
            <a:r>
              <a:rPr lang="lv-LV" sz="2800" u="sng" dirty="0">
                <a:solidFill>
                  <a:srgbClr val="00B050"/>
                </a:solidFill>
              </a:rPr>
              <a:t>, </a:t>
            </a:r>
            <a:r>
              <a:rPr lang="lv-LV" sz="2800" u="sng" dirty="0" smtClean="0">
                <a:solidFill>
                  <a:srgbClr val="00B050"/>
                </a:solidFill>
              </a:rPr>
              <a:t>diferencēti</a:t>
            </a:r>
            <a:r>
              <a:rPr lang="lv-LV" sz="2800" dirty="0">
                <a:solidFill>
                  <a:srgbClr val="00B050"/>
                </a:solidFill>
              </a:rPr>
              <a:t> </a:t>
            </a:r>
            <a:r>
              <a:rPr lang="lv-LV" sz="2800" dirty="0" smtClean="0">
                <a:solidFill>
                  <a:srgbClr val="00B050"/>
                </a:solidFill>
              </a:rPr>
              <a:t> un pielāgoti»</a:t>
            </a:r>
            <a:r>
              <a:rPr lang="en-US" sz="2800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6" name="Left-Right Arrow 5"/>
          <p:cNvSpPr/>
          <p:nvPr/>
        </p:nvSpPr>
        <p:spPr>
          <a:xfrm>
            <a:off x="7527636" y="2946400"/>
            <a:ext cx="812800" cy="47105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76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108" y="1050400"/>
            <a:ext cx="10022400" cy="792000"/>
          </a:xfrm>
        </p:spPr>
        <p:txBody>
          <a:bodyPr>
            <a:normAutofit fontScale="90000"/>
          </a:bodyPr>
          <a:lstStyle/>
          <a:p>
            <a:r>
              <a:rPr lang="lv-LV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Kā skolotāji saprot </a:t>
            </a:r>
            <a:r>
              <a:rPr lang="lv-LV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individuālo </a:t>
            </a:r>
            <a:r>
              <a:rPr lang="lv-LV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pieeju? </a:t>
            </a:r>
            <a:r>
              <a:rPr lang="lv-LV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18" y="1944000"/>
            <a:ext cx="11548224" cy="4284869"/>
          </a:xfrm>
        </p:spPr>
        <p:txBody>
          <a:bodyPr>
            <a:normAutofit/>
          </a:bodyPr>
          <a:lstStyle/>
          <a:p>
            <a:r>
              <a:rPr lang="lv-LV" sz="2400" dirty="0"/>
              <a:t>r</a:t>
            </a:r>
            <a:r>
              <a:rPr lang="lv-LV" sz="2400" dirty="0" smtClean="0"/>
              <a:t>ekomendē skolēnam mācīties </a:t>
            </a:r>
            <a:r>
              <a:rPr lang="lv-LV" sz="2400" b="1" dirty="0" smtClean="0"/>
              <a:t>speciālajā skolā, jo tur ir lielāka iespēja nodrošināt </a:t>
            </a:r>
            <a:r>
              <a:rPr lang="lv-LV" sz="2400" b="1" dirty="0"/>
              <a:t>individualizētāku </a:t>
            </a:r>
            <a:r>
              <a:rPr lang="lv-LV" sz="2400" b="1" dirty="0" smtClean="0"/>
              <a:t>pieeju starp līdzīgajiem </a:t>
            </a:r>
          </a:p>
          <a:p>
            <a:r>
              <a:rPr lang="lv-LV" sz="2400" b="1" dirty="0" smtClean="0"/>
              <a:t>rekomendē skolēnam pāriet uz privāto skolu vai mazu lauku skolu</a:t>
            </a:r>
            <a:r>
              <a:rPr lang="lv-LV" sz="2400" dirty="0" smtClean="0"/>
              <a:t>, jo tur mazāks bērnu skaits, var individuālāk pastrādāt </a:t>
            </a:r>
          </a:p>
          <a:p>
            <a:r>
              <a:rPr lang="lv-LV" sz="2400" dirty="0"/>
              <a:t>s</a:t>
            </a:r>
            <a:r>
              <a:rPr lang="lv-LV" sz="2400" dirty="0" smtClean="0"/>
              <a:t>trādā </a:t>
            </a:r>
            <a:r>
              <a:rPr lang="lv-LV" sz="2400" b="1" dirty="0" smtClean="0"/>
              <a:t>viens </a:t>
            </a:r>
            <a:r>
              <a:rPr lang="lv-LV" sz="2400" b="1" dirty="0"/>
              <a:t>pret vienu </a:t>
            </a:r>
            <a:r>
              <a:rPr lang="lv-LV" sz="2400" dirty="0"/>
              <a:t>(piemēram, speciālais skolotājs</a:t>
            </a:r>
            <a:r>
              <a:rPr lang="lv-LV" sz="2400" dirty="0" smtClean="0"/>
              <a:t>), tai skaitā, </a:t>
            </a:r>
            <a:r>
              <a:rPr lang="lv-LV" sz="2400" b="1" dirty="0" smtClean="0"/>
              <a:t>izņemot no klases</a:t>
            </a:r>
            <a:endParaRPr lang="lv-LV" sz="2400" b="1" dirty="0"/>
          </a:p>
          <a:p>
            <a:r>
              <a:rPr lang="lv-LV" sz="2400" dirty="0" smtClean="0"/>
              <a:t>klasē </a:t>
            </a:r>
            <a:r>
              <a:rPr lang="lv-LV" sz="2400" b="1" dirty="0" smtClean="0"/>
              <a:t>ar bērnu strādā skolotāja palīgs vai speciālais skolotājs, parastais skolotājs var netraucēti strādāt</a:t>
            </a:r>
          </a:p>
          <a:p>
            <a:r>
              <a:rPr lang="lv-LV" sz="2400" b="1" dirty="0" smtClean="0"/>
              <a:t>viens </a:t>
            </a:r>
            <a:r>
              <a:rPr lang="lv-LV" sz="2400" b="1" dirty="0"/>
              <a:t>skolotājs individuāli strādā ar vienu skolēnu pēc stundām </a:t>
            </a:r>
            <a:r>
              <a:rPr lang="lv-LV" sz="2400" dirty="0"/>
              <a:t>(konsultācijās, Pumpurs)</a:t>
            </a:r>
          </a:p>
          <a:p>
            <a:r>
              <a:rPr lang="lv-LV" sz="2400" dirty="0" smtClean="0"/>
              <a:t>vai skolēns ir klasē ar citiem, taču </a:t>
            </a:r>
            <a:r>
              <a:rPr lang="lv-LV" sz="2400" b="1" dirty="0" smtClean="0"/>
              <a:t>ik </a:t>
            </a:r>
            <a:r>
              <a:rPr lang="lv-LV" sz="2400" b="1" dirty="0"/>
              <a:t>pa brīdim </a:t>
            </a:r>
            <a:r>
              <a:rPr lang="lv-LV" sz="2400" b="1" dirty="0" smtClean="0"/>
              <a:t>skolotājs velta vairāk laiku bērnam</a:t>
            </a:r>
            <a:r>
              <a:rPr lang="lv-LV" sz="2400" dirty="0" smtClean="0"/>
              <a:t>, kam grūtības, piemēram, pienāk </a:t>
            </a:r>
            <a:r>
              <a:rPr lang="lv-LV" sz="2400" dirty="0"/>
              <a:t>klāt </a:t>
            </a:r>
            <a:r>
              <a:rPr lang="lv-LV" sz="2400" dirty="0" smtClean="0"/>
              <a:t>un apjautājas </a:t>
            </a:r>
            <a:r>
              <a:rPr lang="lv-LV" sz="2400" dirty="0"/>
              <a:t>bērnam, vai viss ir labi, vai viņš tiek galā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C7E2422F-4529-4E1D-92FD-3FA17EDBE90D}" type="slidenum">
              <a:rPr lang="lv-LV" altLang="en-US" smtClean="0"/>
              <a:pPr>
                <a:defRPr/>
              </a:pPr>
              <a:t>6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1266287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51BA6-6B00-4DAB-A46A-3E67FA8F3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08" y="4987034"/>
            <a:ext cx="6235201" cy="792000"/>
          </a:xfrm>
        </p:spPr>
        <p:txBody>
          <a:bodyPr/>
          <a:lstStyle/>
          <a:p>
            <a:r>
              <a:rPr lang="lv-LV" dirty="0" smtClean="0"/>
              <a:t>Aktuāli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83180F-AA5C-44B1-81CD-9977DFFA6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E41E9-E887-49CF-A358-8367F0C3484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69891" y="197770"/>
            <a:ext cx="48029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800" dirty="0"/>
              <a:t>Iekļaujošo izglītību </a:t>
            </a:r>
            <a:r>
              <a:rPr lang="lv-LV" sz="2800" dirty="0" smtClean="0"/>
              <a:t>skaidrojam kā </a:t>
            </a:r>
            <a:r>
              <a:rPr lang="lv-LV" sz="2800" b="1" dirty="0" smtClean="0"/>
              <a:t>speciālās </a:t>
            </a:r>
            <a:r>
              <a:rPr lang="lv-LV" sz="2800" b="1" dirty="0"/>
              <a:t>izglītības integrāciju vispārējā </a:t>
            </a:r>
            <a:r>
              <a:rPr lang="lv-LV" sz="2800" b="1" dirty="0" smtClean="0"/>
              <a:t>izglītībā.</a:t>
            </a:r>
            <a:endParaRPr lang="lv-LV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39" y="3173240"/>
            <a:ext cx="4419466" cy="31283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12872" y="6538912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https://world-education-blog.org/2020/12/03/children-with-disabilities-are-still-often-excluded-from-education/</a:t>
            </a:r>
          </a:p>
        </p:txBody>
      </p:sp>
      <p:sp>
        <p:nvSpPr>
          <p:cNvPr id="9" name="Rectangle 8"/>
          <p:cNvSpPr/>
          <p:nvPr/>
        </p:nvSpPr>
        <p:spPr>
          <a:xfrm>
            <a:off x="7470193" y="1550960"/>
            <a:ext cx="46386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800" dirty="0" smtClean="0"/>
              <a:t>Iekļaujošo izglītību nereti attiecinām uz  </a:t>
            </a:r>
            <a:r>
              <a:rPr lang="lv-LV" sz="2800" b="1" dirty="0" smtClean="0"/>
              <a:t>bērniem </a:t>
            </a:r>
            <a:r>
              <a:rPr lang="lv-LV" sz="2800" b="1" dirty="0"/>
              <a:t>ar speciālajām vajadzībām.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6692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017" y="603855"/>
            <a:ext cx="4903587" cy="792000"/>
          </a:xfrm>
        </p:spPr>
        <p:txBody>
          <a:bodyPr/>
          <a:lstStyle/>
          <a:p>
            <a:r>
              <a:rPr lang="lv-LV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Skolotāji domā….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017" y="1694873"/>
            <a:ext cx="10538692" cy="42302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800" dirty="0" smtClean="0"/>
              <a:t>Iekļaujošā izglītība – </a:t>
            </a:r>
            <a:r>
              <a:rPr lang="lv-LV" sz="2800" b="1" dirty="0" smtClean="0"/>
              <a:t>tas jādara kādam citam </a:t>
            </a:r>
            <a:r>
              <a:rPr lang="lv-LV" sz="2800" dirty="0" smtClean="0"/>
              <a:t>(atbalsta personālam, utt.)</a:t>
            </a:r>
          </a:p>
          <a:p>
            <a:pPr marL="0" indent="0">
              <a:buNone/>
            </a:pPr>
            <a:r>
              <a:rPr lang="lv-LV" sz="2800" b="1" dirty="0" smtClean="0"/>
              <a:t>Tas ir kaut kas papildus </a:t>
            </a:r>
            <a:r>
              <a:rPr lang="lv-LV" sz="2800" dirty="0" smtClean="0"/>
              <a:t>(līdz ar to par to papildus jāmaksā): papildus </a:t>
            </a:r>
            <a:r>
              <a:rPr lang="lv-LV" sz="2800" dirty="0"/>
              <a:t>slogs, attiecīgi - papildus darbs «parastajiem» </a:t>
            </a:r>
            <a:r>
              <a:rPr lang="lv-LV" sz="2800" dirty="0" smtClean="0"/>
              <a:t>skolotājiem</a:t>
            </a:r>
          </a:p>
          <a:p>
            <a:pPr marL="0" indent="0">
              <a:buNone/>
            </a:pPr>
            <a:r>
              <a:rPr lang="lv-LV" sz="2800" b="1" dirty="0" smtClean="0"/>
              <a:t>Speciālajās skolās </a:t>
            </a:r>
            <a:r>
              <a:rPr lang="lv-LV" sz="2800" dirty="0" smtClean="0"/>
              <a:t>ar to labāk tiks galā, tur ir resursi un zināšanas, kompetences</a:t>
            </a:r>
          </a:p>
          <a:p>
            <a:pPr marL="0" indent="0">
              <a:buNone/>
            </a:pPr>
            <a:r>
              <a:rPr lang="lv-LV" sz="2800" dirty="0" smtClean="0"/>
              <a:t>Mēs tam neesam psiholoģiski un emocionāli gatavi</a:t>
            </a:r>
          </a:p>
          <a:p>
            <a:pPr marL="0" indent="0">
              <a:buNone/>
            </a:pPr>
            <a:r>
              <a:rPr lang="lv-LV" sz="2800" dirty="0" smtClean="0"/>
              <a:t>Speciāliem bērniem nepieciešamas speciālas metodes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C7E2422F-4529-4E1D-92FD-3FA17EDBE90D}" type="slidenum">
              <a:rPr lang="lv-LV" altLang="en-US" smtClean="0"/>
              <a:pPr>
                <a:defRPr/>
              </a:pPr>
              <a:t>8</a:t>
            </a:fld>
            <a:endParaRPr lang="lv-LV" altLang="en-US"/>
          </a:p>
        </p:txBody>
      </p:sp>
      <p:sp>
        <p:nvSpPr>
          <p:cNvPr id="8" name="Right Arrow 7"/>
          <p:cNvSpPr/>
          <p:nvPr/>
        </p:nvSpPr>
        <p:spPr>
          <a:xfrm>
            <a:off x="3195782" y="4973782"/>
            <a:ext cx="4830617" cy="18426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Ierobežo domāšanu, progresu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72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017" y="424540"/>
            <a:ext cx="5975928" cy="1302660"/>
          </a:xfrm>
        </p:spPr>
        <p:txBody>
          <a:bodyPr>
            <a:normAutofit fontScale="90000"/>
          </a:bodyPr>
          <a:lstStyle/>
          <a:p>
            <a:r>
              <a:rPr lang="lv-LV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Dažādība kā norma – visi mācāmies un esam dažādi tajā, kas esam un kā mācāmies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982" y="1976582"/>
            <a:ext cx="5920508" cy="42302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000" dirty="0" smtClean="0"/>
              <a:t>Dažādības </a:t>
            </a:r>
            <a:r>
              <a:rPr lang="lv-LV" sz="2000" dirty="0" err="1" smtClean="0"/>
              <a:t>mērķgrupas</a:t>
            </a:r>
            <a:r>
              <a:rPr lang="lv-LV" sz="2000" dirty="0" smtClean="0"/>
              <a:t>:</a:t>
            </a:r>
          </a:p>
          <a:p>
            <a:r>
              <a:rPr lang="lv-LV" sz="2000" dirty="0" smtClean="0"/>
              <a:t>Bērni ar speciālajām vajadzībām</a:t>
            </a:r>
          </a:p>
          <a:p>
            <a:r>
              <a:rPr lang="lv-LV" sz="2000" dirty="0" smtClean="0"/>
              <a:t>Cittautu/ </a:t>
            </a:r>
            <a:r>
              <a:rPr lang="lv-LV" sz="2000" dirty="0" err="1" smtClean="0"/>
              <a:t>citvalodīgie</a:t>
            </a:r>
            <a:r>
              <a:rPr lang="lv-LV" sz="2000" dirty="0" smtClean="0"/>
              <a:t> bērni(</a:t>
            </a:r>
            <a:r>
              <a:rPr lang="lv-LV" sz="2000" dirty="0" err="1" smtClean="0"/>
              <a:t>t.s</a:t>
            </a:r>
            <a:r>
              <a:rPr lang="lv-LV" sz="2000" dirty="0" smtClean="0"/>
              <a:t> sk. krievu, ukraiņu, </a:t>
            </a:r>
            <a:r>
              <a:rPr lang="lv-LV" sz="2000" dirty="0" err="1" smtClean="0"/>
              <a:t>roma</a:t>
            </a:r>
            <a:r>
              <a:rPr lang="lv-LV" sz="2000" dirty="0" smtClean="0"/>
              <a:t>)</a:t>
            </a:r>
          </a:p>
          <a:p>
            <a:r>
              <a:rPr lang="lv-LV" sz="2000" dirty="0" smtClean="0"/>
              <a:t>Migranti</a:t>
            </a:r>
          </a:p>
          <a:p>
            <a:r>
              <a:rPr lang="lv-LV" sz="2000" dirty="0" smtClean="0"/>
              <a:t>Reemigranti</a:t>
            </a:r>
          </a:p>
          <a:p>
            <a:r>
              <a:rPr lang="lv-LV" sz="2000" dirty="0" smtClean="0"/>
              <a:t>Uzvedības problēmas</a:t>
            </a:r>
          </a:p>
          <a:p>
            <a:r>
              <a:rPr lang="lv-LV" sz="2000" dirty="0" smtClean="0"/>
              <a:t>Sociālie aspekti</a:t>
            </a:r>
          </a:p>
          <a:p>
            <a:r>
              <a:rPr lang="lv-LV" sz="2000" dirty="0" smtClean="0"/>
              <a:t>Dzimum atšķirības (LGBT)</a:t>
            </a:r>
          </a:p>
          <a:p>
            <a:endParaRPr lang="lv-LV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C7E2422F-4529-4E1D-92FD-3FA17EDBE90D}" type="slidenum">
              <a:rPr lang="lv-LV" altLang="en-US" smtClean="0"/>
              <a:pPr>
                <a:defRPr/>
              </a:pPr>
              <a:t>9</a:t>
            </a:fld>
            <a:endParaRPr lang="lv-LV" altLang="en-US"/>
          </a:p>
        </p:txBody>
      </p:sp>
      <p:sp>
        <p:nvSpPr>
          <p:cNvPr id="5" name="Left Arrow 4"/>
          <p:cNvSpPr/>
          <p:nvPr/>
        </p:nvSpPr>
        <p:spPr>
          <a:xfrm>
            <a:off x="5911272" y="1727200"/>
            <a:ext cx="2223192" cy="2835564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Skolas vadības rīcība?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34246" y="424540"/>
            <a:ext cx="4939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 par to domā vecāki/ paši bērni?</a:t>
            </a:r>
            <a:endParaRPr lang="lv-LV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542473" y="5209309"/>
            <a:ext cx="3934691" cy="1431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Marķēšana/identificēšana kā problēma un risinājums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795044" y="1727200"/>
            <a:ext cx="27893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Lai saprastu to, kā jūtas «dažādības» grupā  ieskaitītie bērni/vecāki, </a:t>
            </a:r>
            <a:r>
              <a:rPr lang="lv-LV" sz="2400" b="1" dirty="0" smtClean="0"/>
              <a:t>svarīgi ir uzsākt dialogu, pajautājiet, ko un kā viņi vēlas?</a:t>
            </a:r>
          </a:p>
          <a:p>
            <a:r>
              <a:rPr lang="lv-LV" sz="2400" dirty="0" smtClean="0"/>
              <a:t>Noskaidrojiet, kas «darbojas» vai «nedarbojas» viņu bērnu gadījumā, ko var/nevar?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8773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MS-Theme-Bubble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MS-Theme-Bubbl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orful Conference Presentation_Win32_SB v2" id="{6296A1A3-4545-4186-A11E-C7596C310FCC}" vid="{2333D8A0-1005-471E-A680-7FF710F2D79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2034</Words>
  <Application>Microsoft Office PowerPoint</Application>
  <PresentationFormat>Widescreen</PresentationFormat>
  <Paragraphs>194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Theme</vt:lpstr>
      <vt:lpstr>1_Office Theme</vt:lpstr>
      <vt:lpstr>"Iekļaujošās izglītības izaicinājumi Latvijas kontekstā- pārdomas, jauno mācību gadu uzsākot"</vt:lpstr>
      <vt:lpstr>Dita Nīmante</vt:lpstr>
      <vt:lpstr>Izaicinājumi</vt:lpstr>
      <vt:lpstr>Izglītības politikas virsmērķis:  </vt:lpstr>
      <vt:lpstr>Kā skolotāji saprot iekļaujošo izglītību? </vt:lpstr>
      <vt:lpstr>Kā skolotāji saprot individuālo pieeju?  </vt:lpstr>
      <vt:lpstr>Aktuāli</vt:lpstr>
      <vt:lpstr>Skolotāji domā….</vt:lpstr>
      <vt:lpstr>Dažādība kā norma – visi mācāmies un esam dažādi tajā, kas esam un kā mācāmies</vt:lpstr>
      <vt:lpstr>Iekļaujošā izglītība</vt:lpstr>
      <vt:lpstr>Iekļaujošās izglītības dimensijas (Nīmante, 2021) </vt:lpstr>
      <vt:lpstr>PowerPoint Presentation</vt:lpstr>
      <vt:lpstr>Sociālā iekļaušanās/psiholoģiskā iekļaušanās</vt:lpstr>
      <vt:lpstr>Kāpēc piederība skolai ir tik svarīga?</vt:lpstr>
      <vt:lpstr>Jauns izaicinājums – digitālā iekļaušanās</vt:lpstr>
      <vt:lpstr>Iekļaujošā pedagoģija</vt:lpstr>
      <vt:lpstr>Skolotājam jābūt sagatavotam darbam iekļaujošā klasē </vt:lpstr>
      <vt:lpstr>Iekļaujot vienus, neizstumt citus </vt:lpstr>
      <vt:lpstr>Izaicinājumi</vt:lpstr>
      <vt:lpstr>Krīzes laikā (COVID, u.c.) ..nepasliktināsim apstākļus īpaši tiem bērniem, kam jau tā iepriekš ir bijuši šķēršļi iegūt kvalitatīvu  izglītību (UNESCO, 2020). </vt:lpstr>
      <vt:lpstr>“Globālās izglītības monitoringa ziņojums, 2020. gads: Iekļaušana un izglītība: visi nozīmē visi” UNESCO (2020)</vt:lpstr>
      <vt:lpstr>2021.gadā ES “Pamattiesību ziņojums”</vt:lpstr>
      <vt:lpstr>Latvijā LR Valsts kontroles ziņojums (2021. gada jūnijs)</vt:lpstr>
      <vt:lpstr>Iespējas</vt:lpstr>
      <vt:lpstr>Paldies!</vt:lpstr>
      <vt:lpstr>Izmantotā literatūra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Conference presentation</dc:title>
  <dc:creator>Students</dc:creator>
  <cp:lastModifiedBy>Students</cp:lastModifiedBy>
  <cp:revision>66</cp:revision>
  <dcterms:created xsi:type="dcterms:W3CDTF">2022-09-06T12:23:04Z</dcterms:created>
  <dcterms:modified xsi:type="dcterms:W3CDTF">2022-09-07T14:04:54Z</dcterms:modified>
</cp:coreProperties>
</file>