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6" r:id="rId1"/>
  </p:sldMasterIdLst>
  <p:notesMasterIdLst>
    <p:notesMasterId r:id="rId12"/>
  </p:notesMasterIdLst>
  <p:handoutMasterIdLst>
    <p:handoutMasterId r:id="rId13"/>
  </p:handoutMasterIdLst>
  <p:sldIdLst>
    <p:sldId id="437" r:id="rId2"/>
    <p:sldId id="300" r:id="rId3"/>
    <p:sldId id="441" r:id="rId4"/>
    <p:sldId id="420" r:id="rId5"/>
    <p:sldId id="429" r:id="rId6"/>
    <p:sldId id="431" r:id="rId7"/>
    <p:sldId id="443" r:id="rId8"/>
    <p:sldId id="435" r:id="rId9"/>
    <p:sldId id="440" r:id="rId10"/>
    <p:sldId id="428" r:id="rId11"/>
  </p:sldIdLst>
  <p:sldSz cx="12192000" cy="6858000"/>
  <p:notesSz cx="6724650" cy="97742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Noklusējuma sadaļa" id="{19E5FC35-A3BB-4B34-A66D-991776ED4441}">
          <p14:sldIdLst>
            <p14:sldId id="437"/>
            <p14:sldId id="300"/>
            <p14:sldId id="441"/>
          </p14:sldIdLst>
        </p14:section>
        <p14:section name="Nenosaukta sadaļa" id="{15E7E922-98E9-41CC-9254-C2DD1102E9A6}">
          <p14:sldIdLst>
            <p14:sldId id="420"/>
            <p14:sldId id="429"/>
            <p14:sldId id="431"/>
            <p14:sldId id="443"/>
            <p14:sldId id="435"/>
            <p14:sldId id="440"/>
            <p14:sldId id="42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ba Bašķere" initials="BB" lastIdx="1" clrIdx="0">
    <p:extLst>
      <p:ext uri="{19B8F6BF-5375-455C-9EA6-DF929625EA0E}">
        <p15:presenceInfo xmlns:p15="http://schemas.microsoft.com/office/powerpoint/2012/main" userId="S-1-5-21-924060480-1444801791-4070566659-2186" providerId="AD"/>
      </p:ext>
    </p:extLst>
  </p:cmAuthor>
  <p:cmAuthor id="2" name="dzintra.kalnina@ikvd.gov.lv" initials="d" lastIdx="7" clrIdx="1">
    <p:extLst>
      <p:ext uri="{19B8F6BF-5375-455C-9EA6-DF929625EA0E}">
        <p15:presenceInfo xmlns:p15="http://schemas.microsoft.com/office/powerpoint/2012/main" userId="29e8543518821b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84C6"/>
    <a:srgbClr val="336600"/>
    <a:srgbClr val="CC6600"/>
    <a:srgbClr val="336699"/>
    <a:srgbClr val="FF7979"/>
    <a:srgbClr val="DD8F7C"/>
    <a:srgbClr val="E7B0A3"/>
    <a:srgbClr val="FF9999"/>
    <a:srgbClr val="39E3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2" autoAdjust="0"/>
    <p:restoredTop sz="93814" autoAdjust="0"/>
  </p:normalViewPr>
  <p:slideViewPr>
    <p:cSldViewPr snapToGrid="0">
      <p:cViewPr varScale="1">
        <p:scale>
          <a:sx n="77" d="100"/>
          <a:sy n="77" d="100"/>
        </p:scale>
        <p:origin x="965"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2060"/>
                </a:solidFill>
                <a:latin typeface="+mn-lt"/>
                <a:ea typeface="+mn-ea"/>
                <a:cs typeface="+mn-cs"/>
              </a:defRPr>
            </a:pPr>
            <a:r>
              <a:rPr lang="lv-LV" b="1" dirty="0">
                <a:solidFill>
                  <a:srgbClr val="002060"/>
                </a:solidFill>
              </a:rPr>
              <a:t>VEIKTĀS PROGRAMMU EKSPERTĪZES (ATBILSTĪBA N/A)</a:t>
            </a:r>
          </a:p>
        </c:rich>
      </c:tx>
      <c:layout>
        <c:manualLayout>
          <c:xMode val="edge"/>
          <c:yMode val="edge"/>
          <c:x val="0.29793102381552511"/>
          <c:y val="4.580141093355534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2314457702780231"/>
          <c:y val="0.10336739887354517"/>
          <c:w val="0.85469550128093263"/>
          <c:h val="0.79105054890236381"/>
        </c:manualLayout>
      </c:layout>
      <c:barChart>
        <c:barDir val="bar"/>
        <c:grouping val="clustered"/>
        <c:varyColors val="0"/>
        <c:ser>
          <c:idx val="0"/>
          <c:order val="0"/>
          <c:tx>
            <c:strRef>
              <c:f>Lapa1!$B$1</c:f>
              <c:strCache>
                <c:ptCount val="1"/>
                <c:pt idx="0">
                  <c:v>Veiktās ekspertīzes</c:v>
                </c:pt>
              </c:strCache>
            </c:strRef>
          </c:tx>
          <c:spPr>
            <a:solidFill>
              <a:schemeClr val="accent1"/>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4-EEAA-4855-B475-37053EBFF96B}"/>
              </c:ext>
            </c:extLst>
          </c:dPt>
          <c:dPt>
            <c:idx val="1"/>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3-EEAA-4855-B475-37053EBFF96B}"/>
              </c:ext>
            </c:extLst>
          </c:dPt>
          <c:dPt>
            <c:idx val="2"/>
            <c:invertIfNegative val="0"/>
            <c:bubble3D val="0"/>
            <c:extLst>
              <c:ext xmlns:c16="http://schemas.microsoft.com/office/drawing/2014/chart" uri="{C3380CC4-5D6E-409C-BE32-E72D297353CC}">
                <c16:uniqueId val="{00000005-EEAA-4855-B475-37053EBFF96B}"/>
              </c:ext>
            </c:extLst>
          </c:dPt>
          <c:dLbls>
            <c:dLbl>
              <c:idx val="0"/>
              <c:tx>
                <c:rich>
                  <a:bodyPr/>
                  <a:lstStyle/>
                  <a:p>
                    <a:fld id="{7E06E99D-80B3-47E2-B918-7CC8E65DD786}" type="VALUE">
                      <a:rPr lang="en-US" sz="1600"/>
                      <a:pPr/>
                      <a:t>[VĒRTĪBA]</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EAA-4855-B475-37053EBFF96B}"/>
                </c:ext>
              </c:extLst>
            </c:dLbl>
            <c:dLbl>
              <c:idx val="1"/>
              <c:tx>
                <c:rich>
                  <a:bodyPr/>
                  <a:lstStyle/>
                  <a:p>
                    <a:fld id="{6C0C1B74-E0D3-49E1-981B-B18CA3B9858D}" type="VALUE">
                      <a:rPr lang="en-US"/>
                      <a:pPr/>
                      <a:t>[VĒRTĪBA]</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EAA-4855-B475-37053EBFF96B}"/>
                </c:ext>
              </c:extLst>
            </c:dLbl>
            <c:dLbl>
              <c:idx val="2"/>
              <c:tx>
                <c:rich>
                  <a:bodyPr/>
                  <a:lstStyle/>
                  <a:p>
                    <a:r>
                      <a:rPr lang="en-US" sz="1800" dirty="0"/>
                      <a:t>316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EAA-4855-B475-37053EBFF9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Lapa1!$A$2:$A$4</c:f>
              <c:strCache>
                <c:ptCount val="3"/>
                <c:pt idx="0">
                  <c:v>2022</c:v>
                </c:pt>
                <c:pt idx="1">
                  <c:v>2021</c:v>
                </c:pt>
                <c:pt idx="2">
                  <c:v>Kopā 2021 / 2022</c:v>
                </c:pt>
              </c:strCache>
            </c:strRef>
          </c:cat>
          <c:val>
            <c:numRef>
              <c:f>Lapa1!$B$2:$B$4</c:f>
              <c:numCache>
                <c:formatCode>General</c:formatCode>
                <c:ptCount val="3"/>
                <c:pt idx="0">
                  <c:v>140</c:v>
                </c:pt>
                <c:pt idx="1">
                  <c:v>176</c:v>
                </c:pt>
                <c:pt idx="2">
                  <c:v>316</c:v>
                </c:pt>
              </c:numCache>
            </c:numRef>
          </c:val>
          <c:extLst>
            <c:ext xmlns:c16="http://schemas.microsoft.com/office/drawing/2014/chart" uri="{C3380CC4-5D6E-409C-BE32-E72D297353CC}">
              <c16:uniqueId val="{00000000-EEAA-4855-B475-37053EBFF96B}"/>
            </c:ext>
          </c:extLst>
        </c:ser>
        <c:dLbls>
          <c:dLblPos val="inEnd"/>
          <c:showLegendKey val="0"/>
          <c:showVal val="1"/>
          <c:showCatName val="0"/>
          <c:showSerName val="0"/>
          <c:showPercent val="0"/>
          <c:showBubbleSize val="0"/>
        </c:dLbls>
        <c:gapWidth val="182"/>
        <c:axId val="396048648"/>
        <c:axId val="396048976"/>
      </c:barChart>
      <c:catAx>
        <c:axId val="396048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048976"/>
        <c:crosses val="autoZero"/>
        <c:auto val="1"/>
        <c:lblAlgn val="ctr"/>
        <c:lblOffset val="100"/>
        <c:noMultiLvlLbl val="0"/>
      </c:catAx>
      <c:valAx>
        <c:axId val="396048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048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lv-LV" dirty="0">
                <a:solidFill>
                  <a:schemeClr val="tx1">
                    <a:lumMod val="75000"/>
                  </a:schemeClr>
                </a:solidFill>
              </a:rPr>
              <a:t>          Kopējais regulāri pārbaudīto izglītības programmu </a:t>
            </a:r>
            <a:r>
              <a:rPr lang="lv-LV" dirty="0" err="1">
                <a:solidFill>
                  <a:schemeClr val="tx1">
                    <a:lumMod val="75000"/>
                  </a:schemeClr>
                </a:solidFill>
              </a:rPr>
              <a:t>akreditācijAS</a:t>
            </a:r>
            <a:r>
              <a:rPr lang="lv-LV" dirty="0">
                <a:solidFill>
                  <a:schemeClr val="tx1">
                    <a:lumMod val="75000"/>
                  </a:schemeClr>
                </a:solidFill>
              </a:rPr>
              <a:t> termiņu un mācību īstenošanas vietu skaits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389259886722599"/>
          <c:y val="0.25175243014807852"/>
          <c:w val="0.80749619464024736"/>
          <c:h val="0.71863020521435528"/>
        </c:manualLayout>
      </c:layout>
      <c:bar3DChart>
        <c:barDir val="bar"/>
        <c:grouping val="stacked"/>
        <c:varyColors val="0"/>
        <c:ser>
          <c:idx val="0"/>
          <c:order val="0"/>
          <c:tx>
            <c:strRef>
              <c:f>Lapa1!$B$1</c:f>
              <c:strCache>
                <c:ptCount val="1"/>
                <c:pt idx="0">
                  <c:v>Kopējais skaits </c:v>
                </c:pt>
              </c:strCache>
            </c:strRef>
          </c:tx>
          <c:spPr>
            <a:solidFill>
              <a:schemeClr val="accent1"/>
            </a:solidFill>
            <a:ln>
              <a:noFill/>
            </a:ln>
            <a:effectLst/>
            <a:sp3d/>
          </c:spPr>
          <c:invertIfNegative val="0"/>
          <c:dPt>
            <c:idx val="0"/>
            <c:invertIfNegative val="0"/>
            <c:bubble3D val="0"/>
            <c:spPr>
              <a:solidFill>
                <a:schemeClr val="accent2"/>
              </a:solidFill>
              <a:ln>
                <a:noFill/>
              </a:ln>
              <a:effectLst/>
              <a:sp3d/>
            </c:spPr>
            <c:extLst>
              <c:ext xmlns:c16="http://schemas.microsoft.com/office/drawing/2014/chart" uri="{C3380CC4-5D6E-409C-BE32-E72D297353CC}">
                <c16:uniqueId val="{00000007-3A1B-40C3-851C-A4A4AFC7ECC3}"/>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6-3A1B-40C3-851C-A4A4AFC7ECC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Lapa1!$A$2:$A$4</c:f>
              <c:strCache>
                <c:ptCount val="3"/>
                <c:pt idx="0">
                  <c:v>2022</c:v>
                </c:pt>
                <c:pt idx="1">
                  <c:v>2021</c:v>
                </c:pt>
                <c:pt idx="2">
                  <c:v>Kopā 2021 / 2022</c:v>
                </c:pt>
              </c:strCache>
            </c:strRef>
          </c:cat>
          <c:val>
            <c:numRef>
              <c:f>Lapa1!$B$2:$B$4</c:f>
              <c:numCache>
                <c:formatCode>General</c:formatCode>
                <c:ptCount val="3"/>
                <c:pt idx="0">
                  <c:v>7037</c:v>
                </c:pt>
                <c:pt idx="1">
                  <c:v>4460</c:v>
                </c:pt>
                <c:pt idx="2">
                  <c:v>11497</c:v>
                </c:pt>
              </c:numCache>
            </c:numRef>
          </c:val>
          <c:extLst>
            <c:ext xmlns:c16="http://schemas.microsoft.com/office/drawing/2014/chart" uri="{C3380CC4-5D6E-409C-BE32-E72D297353CC}">
              <c16:uniqueId val="{00000000-3A1B-40C3-851C-A4A4AFC7ECC3}"/>
            </c:ext>
          </c:extLst>
        </c:ser>
        <c:ser>
          <c:idx val="1"/>
          <c:order val="1"/>
          <c:tx>
            <c:strRef>
              <c:f>Lapa1!$C$1</c:f>
              <c:strCache>
                <c:ptCount val="1"/>
                <c:pt idx="0">
                  <c:v>Konstatētā neatbilstība</c:v>
                </c:pt>
              </c:strCache>
            </c:strRef>
          </c:tx>
          <c:spPr>
            <a:solidFill>
              <a:schemeClr val="accent3"/>
            </a:solidFill>
            <a:ln>
              <a:noFill/>
            </a:ln>
            <a:effectLst/>
            <a:sp3d/>
          </c:spPr>
          <c:invertIfNegative val="0"/>
          <c:dPt>
            <c:idx val="0"/>
            <c:invertIfNegative val="0"/>
            <c:bubble3D val="0"/>
            <c:spPr>
              <a:solidFill>
                <a:schemeClr val="accent4"/>
              </a:solidFill>
              <a:ln>
                <a:noFill/>
              </a:ln>
              <a:effectLst/>
              <a:sp3d/>
            </c:spPr>
            <c:extLst>
              <c:ext xmlns:c16="http://schemas.microsoft.com/office/drawing/2014/chart" uri="{C3380CC4-5D6E-409C-BE32-E72D297353CC}">
                <c16:uniqueId val="{00000005-3A1B-40C3-851C-A4A4AFC7ECC3}"/>
              </c:ext>
            </c:extLst>
          </c:dPt>
          <c:dPt>
            <c:idx val="1"/>
            <c:invertIfNegative val="0"/>
            <c:bubble3D val="0"/>
            <c:spPr>
              <a:solidFill>
                <a:schemeClr val="accent4"/>
              </a:solidFill>
              <a:ln>
                <a:noFill/>
              </a:ln>
              <a:effectLst/>
              <a:sp3d/>
            </c:spPr>
            <c:extLst>
              <c:ext xmlns:c16="http://schemas.microsoft.com/office/drawing/2014/chart" uri="{C3380CC4-5D6E-409C-BE32-E72D297353CC}">
                <c16:uniqueId val="{00000008-3A1B-40C3-851C-A4A4AFC7ECC3}"/>
              </c:ext>
            </c:extLst>
          </c:dPt>
          <c:dLbls>
            <c:dLbl>
              <c:idx val="0"/>
              <c:layout>
                <c:manualLayout>
                  <c:x val="-3.4896012173487585E-3"/>
                  <c:y val="-2.1154427571134565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230649634603957E-2"/>
                      <c:h val="4.6129128711436408E-2"/>
                    </c:manualLayout>
                  </c15:layout>
                </c:ext>
                <c:ext xmlns:c16="http://schemas.microsoft.com/office/drawing/2014/chart" uri="{C3380CC4-5D6E-409C-BE32-E72D297353CC}">
                  <c16:uniqueId val="{00000005-3A1B-40C3-851C-A4A4AFC7ECC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Lapa1!$A$2:$A$4</c:f>
              <c:strCache>
                <c:ptCount val="3"/>
                <c:pt idx="0">
                  <c:v>2022</c:v>
                </c:pt>
                <c:pt idx="1">
                  <c:v>2021</c:v>
                </c:pt>
                <c:pt idx="2">
                  <c:v>Kopā 2021 / 2022</c:v>
                </c:pt>
              </c:strCache>
            </c:strRef>
          </c:cat>
          <c:val>
            <c:numRef>
              <c:f>Lapa1!$C$2:$C$4</c:f>
              <c:numCache>
                <c:formatCode>General</c:formatCode>
                <c:ptCount val="3"/>
                <c:pt idx="0">
                  <c:v>453</c:v>
                </c:pt>
                <c:pt idx="1">
                  <c:v>878</c:v>
                </c:pt>
                <c:pt idx="2">
                  <c:v>1331</c:v>
                </c:pt>
              </c:numCache>
            </c:numRef>
          </c:val>
          <c:extLst>
            <c:ext xmlns:c16="http://schemas.microsoft.com/office/drawing/2014/chart" uri="{C3380CC4-5D6E-409C-BE32-E72D297353CC}">
              <c16:uniqueId val="{00000001-3A1B-40C3-851C-A4A4AFC7ECC3}"/>
            </c:ext>
          </c:extLst>
        </c:ser>
        <c:dLbls>
          <c:showLegendKey val="0"/>
          <c:showVal val="1"/>
          <c:showCatName val="0"/>
          <c:showSerName val="0"/>
          <c:showPercent val="0"/>
          <c:showBubbleSize val="0"/>
        </c:dLbls>
        <c:gapWidth val="79"/>
        <c:shape val="box"/>
        <c:axId val="473301616"/>
        <c:axId val="471872312"/>
        <c:axId val="0"/>
      </c:bar3DChart>
      <c:catAx>
        <c:axId val="473301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471872312"/>
        <c:crosses val="autoZero"/>
        <c:auto val="1"/>
        <c:lblAlgn val="ctr"/>
        <c:lblOffset val="100"/>
        <c:noMultiLvlLbl val="0"/>
      </c:catAx>
      <c:valAx>
        <c:axId val="471872312"/>
        <c:scaling>
          <c:orientation val="minMax"/>
        </c:scaling>
        <c:delete val="1"/>
        <c:axPos val="b"/>
        <c:numFmt formatCode="General" sourceLinked="1"/>
        <c:majorTickMark val="none"/>
        <c:minorTickMark val="none"/>
        <c:tickLblPos val="nextTo"/>
        <c:crossAx val="473301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lv-LV" b="1" dirty="0">
                <a:solidFill>
                  <a:schemeClr val="tx1">
                    <a:lumMod val="75000"/>
                  </a:schemeClr>
                </a:solidFill>
              </a:rPr>
              <a:t>P</a:t>
            </a:r>
            <a:r>
              <a:rPr lang="lv-LV" b="1" baseline="0" dirty="0">
                <a:solidFill>
                  <a:schemeClr val="tx1">
                    <a:lumMod val="75000"/>
                  </a:schemeClr>
                </a:solidFill>
              </a:rPr>
              <a:t>ĀRBAUŽU LAIKĀ SASTĀDĪTIE PĀRBAUDES AKTI</a:t>
            </a:r>
            <a:endParaRPr lang="lv-LV" b="1" dirty="0">
              <a:solidFill>
                <a:schemeClr val="tx1">
                  <a:lumMod val="7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961689866788066"/>
          <c:y val="0.24212817626637323"/>
          <c:w val="0.78976168799212598"/>
          <c:h val="0.75349287933729825"/>
        </c:manualLayout>
      </c:layout>
      <c:bar3DChart>
        <c:barDir val="bar"/>
        <c:grouping val="stacked"/>
        <c:varyColors val="0"/>
        <c:ser>
          <c:idx val="0"/>
          <c:order val="0"/>
          <c:tx>
            <c:strRef>
              <c:f>Lapa1!$B$1</c:f>
              <c:strCache>
                <c:ptCount val="1"/>
                <c:pt idx="0">
                  <c:v>Pārbaudes akti</c:v>
                </c:pt>
              </c:strCache>
            </c:strRef>
          </c:tx>
          <c:spPr>
            <a:solidFill>
              <a:schemeClr val="accent1"/>
            </a:solidFill>
            <a:ln>
              <a:noFill/>
            </a:ln>
            <a:effectLst/>
            <a:sp3d/>
          </c:spPr>
          <c:invertIfNegative val="0"/>
          <c:dPt>
            <c:idx val="0"/>
            <c:invertIfNegative val="0"/>
            <c:bubble3D val="0"/>
            <c:spPr>
              <a:solidFill>
                <a:schemeClr val="bg2">
                  <a:lumMod val="40000"/>
                  <a:lumOff val="60000"/>
                </a:schemeClr>
              </a:solidFill>
              <a:ln>
                <a:noFill/>
              </a:ln>
              <a:effectLst/>
              <a:sp3d/>
            </c:spPr>
            <c:extLst>
              <c:ext xmlns:c16="http://schemas.microsoft.com/office/drawing/2014/chart" uri="{C3380CC4-5D6E-409C-BE32-E72D297353CC}">
                <c16:uniqueId val="{00000005-37DA-4648-9C53-01A2B1DCD6BA}"/>
              </c:ext>
            </c:extLst>
          </c:dPt>
          <c:dPt>
            <c:idx val="1"/>
            <c:invertIfNegative val="0"/>
            <c:bubble3D val="0"/>
            <c:spPr>
              <a:solidFill>
                <a:schemeClr val="bg2">
                  <a:lumMod val="60000"/>
                  <a:lumOff val="40000"/>
                </a:schemeClr>
              </a:solidFill>
              <a:ln>
                <a:noFill/>
              </a:ln>
              <a:effectLst/>
              <a:sp3d/>
            </c:spPr>
            <c:extLst>
              <c:ext xmlns:c16="http://schemas.microsoft.com/office/drawing/2014/chart" uri="{C3380CC4-5D6E-409C-BE32-E72D297353CC}">
                <c16:uniqueId val="{00000003-37DA-4648-9C53-01A2B1DCD6BA}"/>
              </c:ext>
            </c:extLst>
          </c:dPt>
          <c:dPt>
            <c:idx val="2"/>
            <c:invertIfNegative val="0"/>
            <c:bubble3D val="0"/>
            <c:extLst>
              <c:ext xmlns:c16="http://schemas.microsoft.com/office/drawing/2014/chart" uri="{C3380CC4-5D6E-409C-BE32-E72D297353CC}">
                <c16:uniqueId val="{00000004-37DA-4648-9C53-01A2B1DCD6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Lapa1!$A$2:$A$4</c:f>
              <c:strCache>
                <c:ptCount val="3"/>
                <c:pt idx="0">
                  <c:v>2022</c:v>
                </c:pt>
                <c:pt idx="1">
                  <c:v>2021</c:v>
                </c:pt>
                <c:pt idx="2">
                  <c:v>Kopā 2021 / 2022</c:v>
                </c:pt>
              </c:strCache>
            </c:strRef>
          </c:cat>
          <c:val>
            <c:numRef>
              <c:f>Lapa1!$B$2:$B$4</c:f>
              <c:numCache>
                <c:formatCode>General</c:formatCode>
                <c:ptCount val="3"/>
                <c:pt idx="0">
                  <c:v>131</c:v>
                </c:pt>
                <c:pt idx="1">
                  <c:v>128</c:v>
                </c:pt>
                <c:pt idx="2">
                  <c:v>259</c:v>
                </c:pt>
              </c:numCache>
            </c:numRef>
          </c:val>
          <c:extLst>
            <c:ext xmlns:c16="http://schemas.microsoft.com/office/drawing/2014/chart" uri="{C3380CC4-5D6E-409C-BE32-E72D297353CC}">
              <c16:uniqueId val="{00000000-37DA-4648-9C53-01A2B1DCD6BA}"/>
            </c:ext>
          </c:extLst>
        </c:ser>
        <c:dLbls>
          <c:showLegendKey val="0"/>
          <c:showVal val="1"/>
          <c:showCatName val="0"/>
          <c:showSerName val="0"/>
          <c:showPercent val="0"/>
          <c:showBubbleSize val="0"/>
        </c:dLbls>
        <c:gapWidth val="150"/>
        <c:shape val="box"/>
        <c:axId val="525129992"/>
        <c:axId val="525133272"/>
        <c:axId val="0"/>
      </c:bar3DChart>
      <c:catAx>
        <c:axId val="5251299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133272"/>
        <c:crosses val="autoZero"/>
        <c:auto val="1"/>
        <c:lblAlgn val="ctr"/>
        <c:lblOffset val="100"/>
        <c:noMultiLvlLbl val="0"/>
      </c:catAx>
      <c:valAx>
        <c:axId val="525133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129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lv-LV" sz="1800" b="1" dirty="0">
                <a:solidFill>
                  <a:schemeClr val="tx1"/>
                </a:solidFill>
              </a:rPr>
              <a:t>VEIKTO PĀRBAUŽU VEIDI</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Lapa1!$B$1</c:f>
              <c:strCache>
                <c:ptCount val="1"/>
                <c:pt idx="0">
                  <c:v>Pēc izglītības programmas</c:v>
                </c:pt>
              </c:strCache>
            </c:strRef>
          </c:tx>
          <c:spPr>
            <a:solidFill>
              <a:schemeClr val="accent2"/>
            </a:solidFill>
            <a:ln>
              <a:noFill/>
            </a:ln>
            <a:effectLst/>
            <a:sp3d/>
          </c:spPr>
          <c:invertIfNegative val="0"/>
          <c:cat>
            <c:numRef>
              <c:f>Lapa1!$A$2:$A$3</c:f>
              <c:numCache>
                <c:formatCode>General</c:formatCode>
                <c:ptCount val="2"/>
                <c:pt idx="0">
                  <c:v>2021</c:v>
                </c:pt>
                <c:pt idx="1">
                  <c:v>2022</c:v>
                </c:pt>
              </c:numCache>
            </c:numRef>
          </c:cat>
          <c:val>
            <c:numRef>
              <c:f>Lapa1!$B$2:$B$3</c:f>
              <c:numCache>
                <c:formatCode>General</c:formatCode>
                <c:ptCount val="2"/>
                <c:pt idx="0">
                  <c:v>81</c:v>
                </c:pt>
                <c:pt idx="1">
                  <c:v>54</c:v>
                </c:pt>
              </c:numCache>
            </c:numRef>
          </c:val>
          <c:extLst>
            <c:ext xmlns:c16="http://schemas.microsoft.com/office/drawing/2014/chart" uri="{C3380CC4-5D6E-409C-BE32-E72D297353CC}">
              <c16:uniqueId val="{00000000-9A4F-4BD0-AA54-8A02EB6F64BC}"/>
            </c:ext>
          </c:extLst>
        </c:ser>
        <c:ser>
          <c:idx val="1"/>
          <c:order val="1"/>
          <c:tx>
            <c:strRef>
              <c:f>Lapa1!$C$1</c:f>
              <c:strCache>
                <c:ptCount val="1"/>
                <c:pt idx="0">
                  <c:v>Pēc kvalifikācijas prakses </c:v>
                </c:pt>
              </c:strCache>
            </c:strRef>
          </c:tx>
          <c:spPr>
            <a:solidFill>
              <a:schemeClr val="accent4"/>
            </a:solidFill>
            <a:ln>
              <a:noFill/>
            </a:ln>
            <a:effectLst/>
            <a:sp3d/>
          </c:spPr>
          <c:invertIfNegative val="0"/>
          <c:cat>
            <c:numRef>
              <c:f>Lapa1!$A$2:$A$3</c:f>
              <c:numCache>
                <c:formatCode>General</c:formatCode>
                <c:ptCount val="2"/>
                <c:pt idx="0">
                  <c:v>2021</c:v>
                </c:pt>
                <c:pt idx="1">
                  <c:v>2022</c:v>
                </c:pt>
              </c:numCache>
            </c:numRef>
          </c:cat>
          <c:val>
            <c:numRef>
              <c:f>Lapa1!$C$2:$C$3</c:f>
              <c:numCache>
                <c:formatCode>General</c:formatCode>
                <c:ptCount val="2"/>
                <c:pt idx="0">
                  <c:v>19</c:v>
                </c:pt>
                <c:pt idx="1">
                  <c:v>48</c:v>
                </c:pt>
              </c:numCache>
            </c:numRef>
          </c:val>
          <c:extLst>
            <c:ext xmlns:c16="http://schemas.microsoft.com/office/drawing/2014/chart" uri="{C3380CC4-5D6E-409C-BE32-E72D297353CC}">
              <c16:uniqueId val="{00000001-9A4F-4BD0-AA54-8A02EB6F64BC}"/>
            </c:ext>
          </c:extLst>
        </c:ser>
        <c:ser>
          <c:idx val="2"/>
          <c:order val="2"/>
          <c:tx>
            <c:strRef>
              <c:f>Lapa1!$D$1</c:f>
              <c:strCache>
                <c:ptCount val="1"/>
                <c:pt idx="0">
                  <c:v>Pēc  kvalifikācijas eksāmena</c:v>
                </c:pt>
              </c:strCache>
            </c:strRef>
          </c:tx>
          <c:spPr>
            <a:solidFill>
              <a:schemeClr val="accent5"/>
            </a:solidFill>
            <a:ln>
              <a:noFill/>
            </a:ln>
            <a:effectLst/>
            <a:sp3d/>
          </c:spPr>
          <c:invertIfNegative val="0"/>
          <c:cat>
            <c:numRef>
              <c:f>Lapa1!$A$2:$A$3</c:f>
              <c:numCache>
                <c:formatCode>General</c:formatCode>
                <c:ptCount val="2"/>
                <c:pt idx="0">
                  <c:v>2021</c:v>
                </c:pt>
                <c:pt idx="1">
                  <c:v>2022</c:v>
                </c:pt>
              </c:numCache>
            </c:numRef>
          </c:cat>
          <c:val>
            <c:numRef>
              <c:f>Lapa1!$D$2:$D$3</c:f>
              <c:numCache>
                <c:formatCode>General</c:formatCode>
                <c:ptCount val="2"/>
                <c:pt idx="0">
                  <c:v>28</c:v>
                </c:pt>
                <c:pt idx="1">
                  <c:v>29</c:v>
                </c:pt>
              </c:numCache>
            </c:numRef>
          </c:val>
          <c:extLst>
            <c:ext xmlns:c16="http://schemas.microsoft.com/office/drawing/2014/chart" uri="{C3380CC4-5D6E-409C-BE32-E72D297353CC}">
              <c16:uniqueId val="{00000002-9A4F-4BD0-AA54-8A02EB6F64BC}"/>
            </c:ext>
          </c:extLst>
        </c:ser>
        <c:dLbls>
          <c:showLegendKey val="0"/>
          <c:showVal val="0"/>
          <c:showCatName val="0"/>
          <c:showSerName val="0"/>
          <c:showPercent val="0"/>
          <c:showBubbleSize val="0"/>
        </c:dLbls>
        <c:gapWidth val="150"/>
        <c:shape val="box"/>
        <c:axId val="867191848"/>
        <c:axId val="867192176"/>
        <c:axId val="0"/>
      </c:bar3DChart>
      <c:catAx>
        <c:axId val="867191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67192176"/>
        <c:crosses val="autoZero"/>
        <c:auto val="1"/>
        <c:lblAlgn val="ctr"/>
        <c:lblOffset val="100"/>
        <c:noMultiLvlLbl val="0"/>
      </c:catAx>
      <c:valAx>
        <c:axId val="86719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7191848"/>
        <c:crosses val="autoZero"/>
        <c:crossBetween val="between"/>
      </c:valAx>
      <c:spPr>
        <a:noFill/>
        <a:ln>
          <a:noFill/>
        </a:ln>
        <a:effectLst/>
      </c:spPr>
    </c:plotArea>
    <c:legend>
      <c:legendPos val="b"/>
      <c:layout>
        <c:manualLayout>
          <c:xMode val="edge"/>
          <c:yMode val="edge"/>
          <c:x val="0.67955984513024115"/>
          <c:y val="0.10489788735088645"/>
          <c:w val="0.31267588067961244"/>
          <c:h val="0.161103597740486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100" dirty="0"/>
              <a:t>2021</a:t>
            </a:r>
          </a:p>
        </c:rich>
      </c:tx>
      <c:layout>
        <c:manualLayout>
          <c:xMode val="edge"/>
          <c:yMode val="edge"/>
          <c:x val="0.4426994970553156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Lapa1!$B$1</c:f>
              <c:strCache>
                <c:ptCount val="1"/>
                <c:pt idx="0">
                  <c:v>2021</c:v>
                </c:pt>
              </c:strCache>
            </c:strRef>
          </c:tx>
          <c:spPr>
            <a:solidFill>
              <a:schemeClr val="accent1">
                <a:lumMod val="50000"/>
              </a:schemeClr>
            </a:solidFill>
          </c:spPr>
          <c:explosion val="4"/>
          <c:dPt>
            <c:idx val="0"/>
            <c:bubble3D val="0"/>
            <c:explosion val="0"/>
            <c:spPr>
              <a:solidFill>
                <a:schemeClr val="accent3"/>
              </a:solidFill>
              <a:ln w="19050">
                <a:solidFill>
                  <a:schemeClr val="lt1"/>
                </a:solidFill>
              </a:ln>
              <a:effectLst/>
            </c:spPr>
            <c:extLst>
              <c:ext xmlns:c16="http://schemas.microsoft.com/office/drawing/2014/chart" uri="{C3380CC4-5D6E-409C-BE32-E72D297353CC}">
                <c16:uniqueId val="{00000003-9502-43A2-9F57-7BEECC3C84B7}"/>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4-9502-43A2-9F57-7BEECC3C84B7}"/>
              </c:ext>
            </c:extLst>
          </c:dPt>
          <c:dLbls>
            <c:dLbl>
              <c:idx val="0"/>
              <c:tx>
                <c:rich>
                  <a:bodyPr/>
                  <a:lstStyle/>
                  <a:p>
                    <a:fld id="{24CF7964-4DAE-43E8-A1E1-62F13BC55986}" type="PERCENTAGE">
                      <a:rPr lang="en-US" baseline="0">
                        <a:solidFill>
                          <a:schemeClr val="accent6"/>
                        </a:solidFill>
                      </a:rPr>
                      <a:pPr/>
                      <a:t>[PROCENTUĀLĀ VĒRTĪBA]</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502-43A2-9F57-7BEECC3C84B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Lapa1!$A$2:$A$3</c:f>
              <c:strCache>
                <c:ptCount val="2"/>
                <c:pt idx="0">
                  <c:v>Pārkāpumi netika konstatēti 23%</c:v>
                </c:pt>
                <c:pt idx="1">
                  <c:v>Pārkāpumi tika konstatēti 77%</c:v>
                </c:pt>
              </c:strCache>
            </c:strRef>
          </c:cat>
          <c:val>
            <c:numRef>
              <c:f>Lapa1!$B$2:$B$3</c:f>
              <c:numCache>
                <c:formatCode>General</c:formatCode>
                <c:ptCount val="2"/>
                <c:pt idx="0">
                  <c:v>30</c:v>
                </c:pt>
                <c:pt idx="1">
                  <c:v>98</c:v>
                </c:pt>
              </c:numCache>
            </c:numRef>
          </c:val>
          <c:extLst>
            <c:ext xmlns:c16="http://schemas.microsoft.com/office/drawing/2014/chart" uri="{C3380CC4-5D6E-409C-BE32-E72D297353CC}">
              <c16:uniqueId val="{00000000-9502-43A2-9F57-7BEECC3C84B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3598930027290196"/>
          <c:y val="0.90814493033633636"/>
          <c:w val="0.63930064946001575"/>
          <c:h val="9.18550696636636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100" dirty="0"/>
              <a:t>2022</a:t>
            </a:r>
          </a:p>
        </c:rich>
      </c:tx>
      <c:layout>
        <c:manualLayout>
          <c:xMode val="edge"/>
          <c:yMode val="edge"/>
          <c:x val="0.4359219648390591"/>
          <c:y val="8.25785631750362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343646845318366"/>
          <c:y val="0.12187199514093171"/>
          <c:w val="0.62546312860105457"/>
          <c:h val="0.78640128511283414"/>
        </c:manualLayout>
      </c:layout>
      <c:pieChart>
        <c:varyColors val="1"/>
        <c:ser>
          <c:idx val="0"/>
          <c:order val="0"/>
          <c:tx>
            <c:strRef>
              <c:f>Lapa1!$B$1</c:f>
              <c:strCache>
                <c:ptCount val="1"/>
                <c:pt idx="0">
                  <c:v>2022</c:v>
                </c:pt>
              </c:strCache>
            </c:strRef>
          </c:tx>
          <c:spPr>
            <a:solidFill>
              <a:schemeClr val="accent3"/>
            </a:solidFill>
          </c:spPr>
          <c:explosion val="7"/>
          <c:dPt>
            <c:idx val="0"/>
            <c:bubble3D val="0"/>
            <c:explosion val="3"/>
            <c:spPr>
              <a:solidFill>
                <a:schemeClr val="accent3"/>
              </a:solidFill>
              <a:ln w="19050">
                <a:solidFill>
                  <a:schemeClr val="lt1"/>
                </a:solidFill>
              </a:ln>
              <a:effectLst/>
            </c:spPr>
            <c:extLst>
              <c:ext xmlns:c16="http://schemas.microsoft.com/office/drawing/2014/chart" uri="{C3380CC4-5D6E-409C-BE32-E72D297353CC}">
                <c16:uniqueId val="{00000001-0E29-4A3C-879C-CA9F7097ABE8}"/>
              </c:ext>
            </c:extLst>
          </c:dPt>
          <c:dPt>
            <c:idx val="1"/>
            <c:bubble3D val="0"/>
            <c:explosion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0E29-4A3C-879C-CA9F7097ABE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Lapa1!$A$2:$A$3</c:f>
              <c:strCache>
                <c:ptCount val="2"/>
                <c:pt idx="0">
                  <c:v>Pārkāpumi netika konstatēti 57%</c:v>
                </c:pt>
                <c:pt idx="1">
                  <c:v>Pārkāpumi tika konstatēti 43 %</c:v>
                </c:pt>
              </c:strCache>
            </c:strRef>
          </c:cat>
          <c:val>
            <c:numRef>
              <c:f>Lapa1!$B$2:$B$3</c:f>
              <c:numCache>
                <c:formatCode>General</c:formatCode>
                <c:ptCount val="2"/>
                <c:pt idx="0">
                  <c:v>59</c:v>
                </c:pt>
                <c:pt idx="1">
                  <c:v>45</c:v>
                </c:pt>
              </c:numCache>
            </c:numRef>
          </c:val>
          <c:extLst>
            <c:ext xmlns:c16="http://schemas.microsoft.com/office/drawing/2014/chart" uri="{C3380CC4-5D6E-409C-BE32-E72D297353CC}">
              <c16:uniqueId val="{00000004-0E29-4A3C-879C-CA9F7097ABE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2241759881911375"/>
          <c:y val="0.88574363929615685"/>
          <c:w val="0.61418285524148319"/>
          <c:h val="8.765416454101622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Lapa1!$B$1</c:f>
              <c:strCache>
                <c:ptCount val="1"/>
                <c:pt idx="0">
                  <c:v>Augsts novērtējums</c:v>
                </c:pt>
              </c:strCache>
            </c:strRef>
          </c:tx>
          <c:spPr>
            <a:solidFill>
              <a:schemeClr val="accent1"/>
            </a:solidFill>
            <a:ln>
              <a:noFill/>
            </a:ln>
            <a:effectLst/>
          </c:spPr>
          <c:invertIfNegative val="0"/>
          <c:cat>
            <c:strRef>
              <c:f>Lapa1!$A$2:$A$5</c:f>
              <c:strCache>
                <c:ptCount val="4"/>
                <c:pt idx="0">
                  <c:v>Vidējais programmu īstenošanas kvalitātes vērtējums %</c:v>
                </c:pt>
                <c:pt idx="1">
                  <c:v>Tālākizglītības programmas</c:v>
                </c:pt>
                <c:pt idx="2">
                  <c:v>Pilnveides programmas</c:v>
                </c:pt>
                <c:pt idx="3">
                  <c:v>Neformālās izglītības programmas </c:v>
                </c:pt>
              </c:strCache>
            </c:strRef>
          </c:cat>
          <c:val>
            <c:numRef>
              <c:f>Lapa1!$B$2:$B$5</c:f>
              <c:numCache>
                <c:formatCode>General</c:formatCode>
                <c:ptCount val="4"/>
                <c:pt idx="0">
                  <c:v>55</c:v>
                </c:pt>
                <c:pt idx="1">
                  <c:v>48</c:v>
                </c:pt>
                <c:pt idx="2">
                  <c:v>42</c:v>
                </c:pt>
                <c:pt idx="3">
                  <c:v>75</c:v>
                </c:pt>
              </c:numCache>
            </c:numRef>
          </c:val>
          <c:extLst>
            <c:ext xmlns:c16="http://schemas.microsoft.com/office/drawing/2014/chart" uri="{C3380CC4-5D6E-409C-BE32-E72D297353CC}">
              <c16:uniqueId val="{00000000-613F-4C39-A8F0-35B4DD9C0E7A}"/>
            </c:ext>
          </c:extLst>
        </c:ser>
        <c:ser>
          <c:idx val="1"/>
          <c:order val="1"/>
          <c:tx>
            <c:strRef>
              <c:f>Lapa1!$C$1</c:f>
              <c:strCache>
                <c:ptCount val="1"/>
                <c:pt idx="0">
                  <c:v>Ieteikums vairāk praktiskās nodarbības</c:v>
                </c:pt>
              </c:strCache>
            </c:strRef>
          </c:tx>
          <c:spPr>
            <a:solidFill>
              <a:schemeClr val="accent2"/>
            </a:solidFill>
            <a:ln>
              <a:noFill/>
            </a:ln>
            <a:effectLst/>
          </c:spPr>
          <c:invertIfNegative val="0"/>
          <c:cat>
            <c:strRef>
              <c:f>Lapa1!$A$2:$A$5</c:f>
              <c:strCache>
                <c:ptCount val="4"/>
                <c:pt idx="0">
                  <c:v>Vidējais programmu īstenošanas kvalitātes vērtējums %</c:v>
                </c:pt>
                <c:pt idx="1">
                  <c:v>Tālākizglītības programmas</c:v>
                </c:pt>
                <c:pt idx="2">
                  <c:v>Pilnveides programmas</c:v>
                </c:pt>
                <c:pt idx="3">
                  <c:v>Neformālās izglītības programmas </c:v>
                </c:pt>
              </c:strCache>
            </c:strRef>
          </c:cat>
          <c:val>
            <c:numRef>
              <c:f>Lapa1!$C$2:$C$5</c:f>
              <c:numCache>
                <c:formatCode>General</c:formatCode>
                <c:ptCount val="4"/>
                <c:pt idx="0">
                  <c:v>18</c:v>
                </c:pt>
                <c:pt idx="1">
                  <c:v>18</c:v>
                </c:pt>
                <c:pt idx="2">
                  <c:v>26</c:v>
                </c:pt>
                <c:pt idx="3">
                  <c:v>10</c:v>
                </c:pt>
              </c:numCache>
            </c:numRef>
          </c:val>
          <c:extLst>
            <c:ext xmlns:c16="http://schemas.microsoft.com/office/drawing/2014/chart" uri="{C3380CC4-5D6E-409C-BE32-E72D297353CC}">
              <c16:uniqueId val="{00000001-613F-4C39-A8F0-35B4DD9C0E7A}"/>
            </c:ext>
          </c:extLst>
        </c:ser>
        <c:ser>
          <c:idx val="2"/>
          <c:order val="2"/>
          <c:tx>
            <c:strRef>
              <c:f>Lapa1!$D$1</c:f>
              <c:strCache>
                <c:ptCount val="1"/>
                <c:pt idx="0">
                  <c:v>Citi ieteikumi (pedagogu darbs, mācību materiālu pieejamība, stundu skaits)</c:v>
                </c:pt>
              </c:strCache>
            </c:strRef>
          </c:tx>
          <c:spPr>
            <a:solidFill>
              <a:schemeClr val="accent3"/>
            </a:solidFill>
            <a:ln>
              <a:noFill/>
            </a:ln>
            <a:effectLst/>
          </c:spPr>
          <c:invertIfNegative val="0"/>
          <c:cat>
            <c:strRef>
              <c:f>Lapa1!$A$2:$A$5</c:f>
              <c:strCache>
                <c:ptCount val="4"/>
                <c:pt idx="0">
                  <c:v>Vidējais programmu īstenošanas kvalitātes vērtējums %</c:v>
                </c:pt>
                <c:pt idx="1">
                  <c:v>Tālākizglītības programmas</c:v>
                </c:pt>
                <c:pt idx="2">
                  <c:v>Pilnveides programmas</c:v>
                </c:pt>
                <c:pt idx="3">
                  <c:v>Neformālās izglītības programmas </c:v>
                </c:pt>
              </c:strCache>
            </c:strRef>
          </c:cat>
          <c:val>
            <c:numRef>
              <c:f>Lapa1!$D$2:$D$5</c:f>
              <c:numCache>
                <c:formatCode>General</c:formatCode>
                <c:ptCount val="4"/>
                <c:pt idx="0">
                  <c:v>27</c:v>
                </c:pt>
                <c:pt idx="1">
                  <c:v>34</c:v>
                </c:pt>
                <c:pt idx="2">
                  <c:v>32</c:v>
                </c:pt>
                <c:pt idx="3">
                  <c:v>15</c:v>
                </c:pt>
              </c:numCache>
            </c:numRef>
          </c:val>
          <c:extLst>
            <c:ext xmlns:c16="http://schemas.microsoft.com/office/drawing/2014/chart" uri="{C3380CC4-5D6E-409C-BE32-E72D297353CC}">
              <c16:uniqueId val="{00000002-613F-4C39-A8F0-35B4DD9C0E7A}"/>
            </c:ext>
          </c:extLst>
        </c:ser>
        <c:dLbls>
          <c:showLegendKey val="0"/>
          <c:showVal val="0"/>
          <c:showCatName val="0"/>
          <c:showSerName val="0"/>
          <c:showPercent val="0"/>
          <c:showBubbleSize val="0"/>
        </c:dLbls>
        <c:gapWidth val="219"/>
        <c:overlap val="-27"/>
        <c:axId val="560856952"/>
        <c:axId val="560854328"/>
      </c:barChart>
      <c:catAx>
        <c:axId val="560856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0854328"/>
        <c:crosses val="autoZero"/>
        <c:auto val="1"/>
        <c:lblAlgn val="ctr"/>
        <c:lblOffset val="100"/>
        <c:noMultiLvlLbl val="0"/>
      </c:catAx>
      <c:valAx>
        <c:axId val="560854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0856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4015" cy="490409"/>
          </a:xfrm>
          <a:prstGeom prst="rect">
            <a:avLst/>
          </a:prstGeom>
        </p:spPr>
        <p:txBody>
          <a:bodyPr vert="horz" lIns="91850" tIns="45924" rIns="91850" bIns="45924" rtlCol="0"/>
          <a:lstStyle>
            <a:lvl1pPr algn="l">
              <a:defRPr sz="1200"/>
            </a:lvl1pPr>
          </a:lstStyle>
          <a:p>
            <a:endParaRPr lang="en-US"/>
          </a:p>
        </p:txBody>
      </p:sp>
      <p:sp>
        <p:nvSpPr>
          <p:cNvPr id="3" name="Date Placeholder 2"/>
          <p:cNvSpPr>
            <a:spLocks noGrp="1"/>
          </p:cNvSpPr>
          <p:nvPr>
            <p:ph type="dt" sz="quarter" idx="1"/>
          </p:nvPr>
        </p:nvSpPr>
        <p:spPr>
          <a:xfrm>
            <a:off x="3809079" y="0"/>
            <a:ext cx="2914015" cy="490409"/>
          </a:xfrm>
          <a:prstGeom prst="rect">
            <a:avLst/>
          </a:prstGeom>
        </p:spPr>
        <p:txBody>
          <a:bodyPr vert="horz" lIns="91850" tIns="45924" rIns="91850" bIns="45924" rtlCol="0"/>
          <a:lstStyle>
            <a:lvl1pPr algn="r">
              <a:defRPr sz="1200"/>
            </a:lvl1pPr>
          </a:lstStyle>
          <a:p>
            <a:fld id="{2052C7D4-B768-4C4C-B1FE-EEA6D5E39288}" type="datetimeFigureOut">
              <a:rPr lang="en-US" smtClean="0"/>
              <a:t>5/8/2023</a:t>
            </a:fld>
            <a:endParaRPr lang="en-US"/>
          </a:p>
        </p:txBody>
      </p:sp>
      <p:sp>
        <p:nvSpPr>
          <p:cNvPr id="4" name="Footer Placeholder 3"/>
          <p:cNvSpPr>
            <a:spLocks noGrp="1"/>
          </p:cNvSpPr>
          <p:nvPr>
            <p:ph type="ftr" sz="quarter" idx="2"/>
          </p:nvPr>
        </p:nvSpPr>
        <p:spPr>
          <a:xfrm>
            <a:off x="1" y="9283831"/>
            <a:ext cx="2914015" cy="490408"/>
          </a:xfrm>
          <a:prstGeom prst="rect">
            <a:avLst/>
          </a:prstGeom>
        </p:spPr>
        <p:txBody>
          <a:bodyPr vert="horz" lIns="91850" tIns="45924" rIns="91850" bIns="45924" rtlCol="0" anchor="b"/>
          <a:lstStyle>
            <a:lvl1pPr algn="l">
              <a:defRPr sz="1200"/>
            </a:lvl1pPr>
          </a:lstStyle>
          <a:p>
            <a:endParaRPr lang="en-US"/>
          </a:p>
        </p:txBody>
      </p:sp>
      <p:sp>
        <p:nvSpPr>
          <p:cNvPr id="5" name="Slide Number Placeholder 4"/>
          <p:cNvSpPr>
            <a:spLocks noGrp="1"/>
          </p:cNvSpPr>
          <p:nvPr>
            <p:ph type="sldNum" sz="quarter" idx="3"/>
          </p:nvPr>
        </p:nvSpPr>
        <p:spPr>
          <a:xfrm>
            <a:off x="3809079" y="9283831"/>
            <a:ext cx="2914015" cy="490408"/>
          </a:xfrm>
          <a:prstGeom prst="rect">
            <a:avLst/>
          </a:prstGeom>
        </p:spPr>
        <p:txBody>
          <a:bodyPr vert="horz" lIns="91850" tIns="45924" rIns="91850" bIns="45924" rtlCol="0" anchor="b"/>
          <a:lstStyle>
            <a:lvl1pPr algn="r">
              <a:defRPr sz="1200"/>
            </a:lvl1pPr>
          </a:lstStyle>
          <a:p>
            <a:fld id="{93696157-984A-49F8-A1F1-850F5E6E7CC4}" type="slidenum">
              <a:rPr lang="en-US" smtClean="0"/>
              <a:t>‹#›</a:t>
            </a:fld>
            <a:endParaRPr lang="en-US"/>
          </a:p>
        </p:txBody>
      </p:sp>
    </p:spTree>
    <p:extLst>
      <p:ext uri="{BB962C8B-B14F-4D97-AF65-F5344CB8AC3E}">
        <p14:creationId xmlns:p14="http://schemas.microsoft.com/office/powerpoint/2010/main" val="2396543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14015" cy="490409"/>
          </a:xfrm>
          <a:prstGeom prst="rect">
            <a:avLst/>
          </a:prstGeom>
          <a:noFill/>
          <a:ln>
            <a:noFill/>
          </a:ln>
        </p:spPr>
        <p:txBody>
          <a:bodyPr spcFirstLastPara="1" wrap="square" lIns="91835" tIns="45904" rIns="91835" bIns="45904"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09079" y="0"/>
            <a:ext cx="2914015" cy="490409"/>
          </a:xfrm>
          <a:prstGeom prst="rect">
            <a:avLst/>
          </a:prstGeom>
          <a:noFill/>
          <a:ln>
            <a:noFill/>
          </a:ln>
        </p:spPr>
        <p:txBody>
          <a:bodyPr spcFirstLastPara="1" wrap="square" lIns="91835" tIns="45904" rIns="91835" bIns="45904"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2465" y="4703852"/>
            <a:ext cx="5379720" cy="3848606"/>
          </a:xfrm>
          <a:prstGeom prst="rect">
            <a:avLst/>
          </a:prstGeom>
          <a:noFill/>
          <a:ln>
            <a:noFill/>
          </a:ln>
        </p:spPr>
        <p:txBody>
          <a:bodyPr spcFirstLastPara="1" wrap="square" lIns="91835" tIns="45904" rIns="91835" bIns="45904"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283831"/>
            <a:ext cx="2914015" cy="490408"/>
          </a:xfrm>
          <a:prstGeom prst="rect">
            <a:avLst/>
          </a:prstGeom>
          <a:noFill/>
          <a:ln>
            <a:noFill/>
          </a:ln>
        </p:spPr>
        <p:txBody>
          <a:bodyPr spcFirstLastPara="1" wrap="square" lIns="91835" tIns="45904" rIns="91835" bIns="45904"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09079" y="9283831"/>
            <a:ext cx="2914015" cy="490408"/>
          </a:xfrm>
          <a:prstGeom prst="rect">
            <a:avLst/>
          </a:prstGeom>
          <a:noFill/>
          <a:ln>
            <a:noFill/>
          </a:ln>
        </p:spPr>
        <p:txBody>
          <a:bodyPr spcFirstLastPara="1" wrap="square" lIns="91835" tIns="45904" rIns="91835" bIns="45904" anchor="b" anchorCtr="0">
            <a:noAutofit/>
          </a:bodyPr>
          <a:lstStyle/>
          <a:p>
            <a:pPr algn="r"/>
            <a:fld id="{00000000-1234-1234-1234-123412341234}" type="slidenum">
              <a:rPr lang="lv-LV" sz="1200" smtClean="0">
                <a:solidFill>
                  <a:schemeClr val="dk1"/>
                </a:solidFill>
                <a:latin typeface="Calibri"/>
                <a:ea typeface="Calibri"/>
                <a:cs typeface="Calibri"/>
                <a:sym typeface="Calibri"/>
              </a:rPr>
              <a:pPr algn="r"/>
              <a:t>‹#›</a:t>
            </a:fld>
            <a:endParaRPr lang="lv-LV"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036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E5F782D-30A4-45B5-AB8A-9C80A5453F5B}" type="slidenum">
              <a:rPr lang="lv-LV" smtClean="0"/>
              <a:t>2</a:t>
            </a:fld>
            <a:endParaRPr lang="lv-LV" dirty="0"/>
          </a:p>
        </p:txBody>
      </p:sp>
    </p:spTree>
    <p:extLst>
      <p:ext uri="{BB962C8B-B14F-4D97-AF65-F5344CB8AC3E}">
        <p14:creationId xmlns:p14="http://schemas.microsoft.com/office/powerpoint/2010/main" val="241198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arenR"/>
            </a:pPr>
            <a:endParaRPr lang="lv-LV" dirty="0"/>
          </a:p>
        </p:txBody>
      </p:sp>
      <p:sp>
        <p:nvSpPr>
          <p:cNvPr id="4" name="Slide Number Placeholder 3"/>
          <p:cNvSpPr>
            <a:spLocks noGrp="1"/>
          </p:cNvSpPr>
          <p:nvPr>
            <p:ph type="sldNum" idx="10"/>
          </p:nvPr>
        </p:nvSpPr>
        <p:spPr/>
        <p:txBody>
          <a:bodyPr/>
          <a:lstStyle/>
          <a:p>
            <a:pPr algn="r"/>
            <a:fld id="{00000000-1234-1234-1234-123412341234}" type="slidenum">
              <a:rPr lang="lv-LV" sz="1200">
                <a:solidFill>
                  <a:schemeClr val="dk1"/>
                </a:solidFill>
                <a:latin typeface="Calibri"/>
                <a:ea typeface="Calibri"/>
                <a:cs typeface="Calibri"/>
                <a:sym typeface="Calibri"/>
              </a:rPr>
              <a:pPr algn="r"/>
              <a:t>4</a:t>
            </a:fld>
            <a:endParaRPr lang="lv-LV"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942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1.Neatbilstoša kvalifikācija (klientu apkalpošanas operators; remontatslēdznieks)</a:t>
            </a:r>
          </a:p>
          <a:p>
            <a:r>
              <a:rPr lang="lv-LV" dirty="0"/>
              <a:t>2.PIL 25.panta 1.d. 5.p kārtībā programmā jānosaka LKI līmenis;</a:t>
            </a:r>
          </a:p>
          <a:p>
            <a:r>
              <a:rPr lang="lv-LV" dirty="0"/>
              <a:t>3. Jāaktualizē jaunākais literatūras saraksts;</a:t>
            </a:r>
          </a:p>
          <a:p>
            <a:r>
              <a:rPr lang="lv-LV" dirty="0"/>
              <a:t>4. Neformālajā – papildināma programmas struktūra; aktualizējams saturs atbilstoši darba tirgus prasībām;</a:t>
            </a:r>
          </a:p>
          <a:p>
            <a:r>
              <a:rPr lang="lv-LV" dirty="0"/>
              <a:t>5. Precizējams programmas kods (aktualizēt);</a:t>
            </a:r>
          </a:p>
          <a:p>
            <a:r>
              <a:rPr lang="lv-LV" dirty="0"/>
              <a:t>6. Papildināt programmu ar iztrūkstošu sadaļu;</a:t>
            </a:r>
          </a:p>
          <a:p>
            <a:endParaRPr lang="lv-LV" dirty="0"/>
          </a:p>
          <a:p>
            <a:endParaRPr lang="lv-LV" dirty="0"/>
          </a:p>
        </p:txBody>
      </p:sp>
      <p:sp>
        <p:nvSpPr>
          <p:cNvPr id="4" name="Slaida numura vietturis 3"/>
          <p:cNvSpPr>
            <a:spLocks noGrp="1"/>
          </p:cNvSpPr>
          <p:nvPr>
            <p:ph type="sldNum" idx="12"/>
          </p:nvPr>
        </p:nvSpPr>
        <p:spPr/>
        <p:txBody>
          <a:bodyPr/>
          <a:lstStyle/>
          <a:p>
            <a:pPr algn="r"/>
            <a:fld id="{00000000-1234-1234-1234-123412341234}" type="slidenum">
              <a:rPr lang="lv-LV" sz="1200" smtClean="0">
                <a:solidFill>
                  <a:schemeClr val="dk1"/>
                </a:solidFill>
                <a:latin typeface="Calibri"/>
                <a:ea typeface="Calibri"/>
                <a:cs typeface="Calibri"/>
                <a:sym typeface="Calibri"/>
              </a:rPr>
              <a:pPr algn="r"/>
              <a:t>5</a:t>
            </a:fld>
            <a:endParaRPr lang="lv-LV"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279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neatbilstība starp profesionālās </a:t>
            </a:r>
            <a:r>
              <a:rPr lang="lv-LV" sz="1200" b="1" dirty="0">
                <a:latin typeface="Times New Roman" panose="02020603050405020304" pitchFamily="18" charset="0"/>
                <a:cs typeface="Times New Roman" panose="02020603050405020304" pitchFamily="18" charset="0"/>
              </a:rPr>
              <a:t>kvalifikācijas eksāmena </a:t>
            </a:r>
            <a:r>
              <a:rPr lang="lv-LV" sz="1200" dirty="0">
                <a:latin typeface="Times New Roman" panose="02020603050405020304" pitchFamily="18" charset="0"/>
                <a:cs typeface="Times New Roman" panose="02020603050405020304" pitchFamily="18" charset="0"/>
              </a:rPr>
              <a:t>programmas praktiskajā daļā norādīto nepieciešamo materiālu un tehniskiem līdzekļiem un reāli uz vietas eksāmenā esošo;</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eksāmena komisijas sastāva neatbilstība, komisijas personālsastāvs apstiprināts neatbilstošā termiņā (īsi pirms eksāmena);</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netiek ievērots eksāmena norises laiks, atbilstoši eksāmena programmai (piem., 90 minūtēs abas daļas 12 izglītojamiem);</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darba drošības instruktāža faktiski aprobežojas tikai ar parakstu žurnālā;</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nepiemērotas telpas eksāmena organizēšanai.</a:t>
            </a:r>
          </a:p>
          <a:p>
            <a:pPr algn="just">
              <a:lnSpc>
                <a:spcPct val="90000"/>
              </a:lnSpc>
              <a:buFont typeface="Wingdings" panose="05000000000000000000" pitchFamily="2" charset="2"/>
              <a:buChar char="§"/>
              <a:defRPr/>
            </a:pPr>
            <a:r>
              <a:rPr lang="lv-LV" sz="1200" b="1" dirty="0">
                <a:latin typeface="Times New Roman" panose="02020603050405020304" pitchFamily="18" charset="0"/>
                <a:cs typeface="Times New Roman" panose="02020603050405020304" pitchFamily="18" charset="0"/>
              </a:rPr>
              <a:t>praktikanti</a:t>
            </a:r>
            <a:r>
              <a:rPr lang="lv-LV" sz="1200" dirty="0">
                <a:latin typeface="Times New Roman" panose="02020603050405020304" pitchFamily="18" charset="0"/>
                <a:cs typeface="Times New Roman" panose="02020603050405020304" pitchFamily="18" charset="0"/>
              </a:rPr>
              <a:t>, dažādu iemeslu dēļ, neatradās prakses vietās pārbaudes laikā un ilgstoši nav bijis praksē;</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praktikanti nebija apdrošināti;</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prakses vietā nevarēja uzrādīt darba drošības instruktāžas žurnālus vai praktikants nebija parakstījies darba drošības instruktāžas žurnālā. </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Izglītības </a:t>
            </a:r>
            <a:r>
              <a:rPr lang="lv-LV" sz="1200" b="1" dirty="0">
                <a:latin typeface="Times New Roman" panose="02020603050405020304" pitchFamily="18" charset="0"/>
                <a:cs typeface="Times New Roman" panose="02020603050405020304" pitchFamily="18" charset="0"/>
              </a:rPr>
              <a:t>programmu īstenošanā</a:t>
            </a:r>
            <a:r>
              <a:rPr lang="lv-LV" sz="1200" dirty="0">
                <a:latin typeface="Times New Roman" panose="02020603050405020304" pitchFamily="18" charset="0"/>
                <a:cs typeface="Times New Roman" panose="02020603050405020304" pitchFamily="18" charset="0"/>
              </a:rPr>
              <a:t>: pedagogs strādā kaut arī nedrīkst IL 50.panta kārtībā (vadība nav pārliecinājusies par ierakstiem Sodu reģistrā);</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Pedagogam nav atbilstošas izglītības, vai profesionālās kvalifikācijas mācāmajam priekšmetam;</a:t>
            </a:r>
            <a:r>
              <a:rPr lang="pt-BR" sz="1200" dirty="0">
                <a:latin typeface="Times New Roman" panose="02020603050405020304" pitchFamily="18" charset="0"/>
                <a:cs typeface="Times New Roman" panose="02020603050405020304" pitchFamily="18" charset="0"/>
              </a:rPr>
              <a:t> Daļa pedagogu nav ievadīti VIIS</a:t>
            </a:r>
            <a:r>
              <a:rPr lang="lv-LV" sz="1200" dirty="0">
                <a:latin typeface="Times New Roman" panose="02020603050405020304" pitchFamily="18" charset="0"/>
                <a:cs typeface="Times New Roman" panose="02020603050405020304" pitchFamily="18" charset="0"/>
              </a:rPr>
              <a:t>.</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Izglītojamie nav informēti par stundu/nodarbību sarakstu, to izmaiņām;</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Nodarbības vērojuma laikā tika konstatēts, ka faktiskais nodarbības saturs neatbilst apstiprinātajam tematiskajam plānam, ieraksti žurnālā neatbilst reālajai nodarbībai.</a:t>
            </a:r>
          </a:p>
          <a:p>
            <a:pPr algn="just">
              <a:lnSpc>
                <a:spcPct val="90000"/>
              </a:lnSpc>
              <a:buFont typeface="Wingdings" panose="05000000000000000000" pitchFamily="2" charset="2"/>
              <a:buChar char="§"/>
              <a:defRPr/>
            </a:pPr>
            <a:r>
              <a:rPr lang="lv-LV" sz="1200" dirty="0">
                <a:latin typeface="Times New Roman" panose="02020603050405020304" pitchFamily="18" charset="0"/>
                <a:cs typeface="Times New Roman" panose="02020603050405020304" pitchFamily="18" charset="0"/>
              </a:rPr>
              <a:t>Pedagogi neatzīmē nodarbībā neesošus/esošus izglītojamos pirmajās 20 minūtēs, kā norādīts; kā ieradušies tiek atzīmēti prombūtnē esoši izglītojamie.</a:t>
            </a:r>
          </a:p>
          <a:p>
            <a:pPr algn="just">
              <a:lnSpc>
                <a:spcPct val="90000"/>
              </a:lnSpc>
              <a:buFont typeface="Wingdings" panose="05000000000000000000" pitchFamily="2" charset="2"/>
              <a:buChar char="§"/>
              <a:defRPr/>
            </a:pPr>
            <a:endParaRPr lang="lv-LV" sz="12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defRPr/>
            </a:pPr>
            <a:endParaRPr lang="lv-LV" sz="12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defRPr/>
            </a:pPr>
            <a:endParaRPr lang="lv-LV" sz="1200" dirty="0">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idx="12"/>
          </p:nvPr>
        </p:nvSpPr>
        <p:spPr/>
        <p:txBody>
          <a:bodyPr/>
          <a:lstStyle/>
          <a:p>
            <a:pPr algn="r"/>
            <a:fld id="{00000000-1234-1234-1234-123412341234}" type="slidenum">
              <a:rPr lang="lv-LV" sz="1200" smtClean="0">
                <a:solidFill>
                  <a:schemeClr val="dk1"/>
                </a:solidFill>
                <a:latin typeface="Calibri"/>
                <a:ea typeface="Calibri"/>
                <a:cs typeface="Calibri"/>
                <a:sym typeface="Calibri"/>
              </a:rPr>
              <a:pPr algn="r"/>
              <a:t>8</a:t>
            </a:fld>
            <a:endParaRPr lang="lv-LV"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90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arenR"/>
            </a:pPr>
            <a:r>
              <a:rPr lang="lv-LV" dirty="0"/>
              <a:t>Individuālās konsultācijas konkrētajā iestādē par konkrētajām problēmām sniedz augstu efektivitāti. </a:t>
            </a:r>
          </a:p>
          <a:p>
            <a:pPr>
              <a:buAutoNum type="arabicParenR"/>
            </a:pPr>
            <a:r>
              <a:rPr lang="lv-LV" dirty="0"/>
              <a:t>Pārbaudes aktos norādīto pārkāpumu/ieteikumu reālai izpildes kontrolei, nepieciešams veikt ieteikumu izpildes monitoringu.</a:t>
            </a:r>
          </a:p>
          <a:p>
            <a:pPr>
              <a:buAutoNum type="arabicParenR"/>
            </a:pPr>
            <a:r>
              <a:rPr lang="lv-LV" dirty="0"/>
              <a:t>Pārbaudes veicamas bez </a:t>
            </a:r>
            <a:r>
              <a:rPr lang="lv-LV"/>
              <a:t>iepriekšējā brīdinājuma, </a:t>
            </a:r>
            <a:r>
              <a:rPr lang="lv-LV" dirty="0"/>
              <a:t>piedaloties vismaz </a:t>
            </a:r>
            <a:r>
              <a:rPr lang="lv-LV"/>
              <a:t>2 personām. </a:t>
            </a:r>
            <a:endParaRPr lang="lv-LV" dirty="0"/>
          </a:p>
          <a:p>
            <a:pPr>
              <a:buAutoNum type="arabicParenR"/>
            </a:pPr>
            <a:endParaRPr lang="lv-LV" dirty="0"/>
          </a:p>
          <a:p>
            <a:pPr>
              <a:buAutoNum type="arabicParenR"/>
            </a:pPr>
            <a:endParaRPr lang="lv-LV" dirty="0"/>
          </a:p>
          <a:p>
            <a:pPr>
              <a:buAutoNum type="arabicParenR"/>
            </a:pPr>
            <a:r>
              <a:rPr lang="lv-LV" dirty="0"/>
              <a:t> </a:t>
            </a:r>
          </a:p>
        </p:txBody>
      </p:sp>
      <p:sp>
        <p:nvSpPr>
          <p:cNvPr id="4" name="Slide Number Placeholder 3"/>
          <p:cNvSpPr>
            <a:spLocks noGrp="1"/>
          </p:cNvSpPr>
          <p:nvPr>
            <p:ph type="sldNum" idx="10"/>
          </p:nvPr>
        </p:nvSpPr>
        <p:spPr/>
        <p:txBody>
          <a:bodyPr/>
          <a:lstStyle/>
          <a:p>
            <a:pPr algn="r"/>
            <a:fld id="{00000000-1234-1234-1234-123412341234}" type="slidenum">
              <a:rPr lang="lv-LV" sz="1200">
                <a:solidFill>
                  <a:schemeClr val="dk1"/>
                </a:solidFill>
                <a:latin typeface="Calibri"/>
                <a:ea typeface="Calibri"/>
                <a:cs typeface="Calibri"/>
                <a:sym typeface="Calibri"/>
              </a:rPr>
              <a:pPr algn="r"/>
              <a:t>10</a:t>
            </a:fld>
            <a:endParaRPr lang="lv-LV"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703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5"/>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51"/>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8"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4"/>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4"/>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3">
  <p:cSld name="text 3">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616774" y="681038"/>
            <a:ext cx="5938219" cy="755482"/>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5"/>
          <p:cNvSpPr/>
          <p:nvPr/>
        </p:nvSpPr>
        <p:spPr>
          <a:xfrm>
            <a:off x="631117" y="6566074"/>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86" name="Google Shape;186;p25"/>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sldNum" idx="12"/>
          </p:nvPr>
        </p:nvSpPr>
        <p:spPr>
          <a:xfrm>
            <a:off x="631117" y="6566074"/>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88" name="Google Shape;188;p25"/>
          <p:cNvSpPr txBox="1">
            <a:spLocks noGrp="1"/>
          </p:cNvSpPr>
          <p:nvPr>
            <p:ph type="body" idx="1"/>
          </p:nvPr>
        </p:nvSpPr>
        <p:spPr>
          <a:xfrm>
            <a:off x="616778" y="1845946"/>
            <a:ext cx="10929767" cy="4199852"/>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andom 1">
  <p:cSld name="random 1">
    <p:bg>
      <p:bgPr>
        <a:solidFill>
          <a:schemeClr val="lt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1"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1"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andom 2">
  <p:cSld name="random 2">
    <p:bg>
      <p:bgPr>
        <a:solidFill>
          <a:srgbClr val="CBC7D8"/>
        </a:solidFill>
        <a:effectLst/>
      </p:bgPr>
    </p:bg>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914400" y="2235200"/>
            <a:ext cx="10363200"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8"/>
          <p:cNvSpPr txBox="1">
            <a:spLocks noGrp="1"/>
          </p:cNvSpPr>
          <p:nvPr>
            <p:ph type="subTitle" idx="1"/>
          </p:nvPr>
        </p:nvSpPr>
        <p:spPr>
          <a:xfrm>
            <a:off x="838201"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0" name="Google Shape;200;p28"/>
          <p:cNvSpPr/>
          <p:nvPr/>
        </p:nvSpPr>
        <p:spPr>
          <a:xfrm>
            <a:off x="1"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2">
  <p:cSld name="blank 2">
    <p:bg>
      <p:bgPr>
        <a:solidFill>
          <a:srgbClr val="CBC7D8"/>
        </a:solidFill>
        <a:effectLst/>
      </p:bgPr>
    </p:bg>
    <p:spTree>
      <p:nvGrpSpPr>
        <p:cNvPr id="1" name="Shape 20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a:prstGeom prst="rect">
            <a:avLst/>
          </a:prstGeom>
        </p:spPr>
        <p:txBody>
          <a:bodyPr/>
          <a:lstStyle>
            <a:lvl1pPr>
              <a:defRPr sz="1000">
                <a:latin typeface="Verdana" panose="020B0604030504040204" pitchFamily="34" charset="0"/>
              </a:defRPr>
            </a:lvl1pPr>
          </a:lstStyle>
          <a:p>
            <a:pPr>
              <a:defRPr/>
            </a:pPr>
            <a:fld id="{4F4407E1-3E4C-4F33-B0BE-4584B4653FC0}" type="slidenum">
              <a:rPr lang="en-US" altLang="lv-LV"/>
              <a:pPr>
                <a:defRPr/>
              </a:pPr>
              <a:t>‹#›</a:t>
            </a:fld>
            <a:endParaRPr lang="en-US" altLang="lv-LV"/>
          </a:p>
        </p:txBody>
      </p:sp>
    </p:spTree>
    <p:extLst>
      <p:ext uri="{BB962C8B-B14F-4D97-AF65-F5344CB8AC3E}">
        <p14:creationId xmlns:p14="http://schemas.microsoft.com/office/powerpoint/2010/main" val="214319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379200" y="6324600"/>
            <a:ext cx="406400" cy="304800"/>
          </a:xfrm>
          <a:prstGeom prst="rect">
            <a:avLst/>
          </a:prstGeom>
        </p:spPr>
        <p:txBody>
          <a:bodyPr/>
          <a:lstStyle>
            <a:lvl1pPr>
              <a:defRPr sz="1000">
                <a:latin typeface="Verdana" panose="020B0604030504040204" pitchFamily="34" charset="0"/>
              </a:defRPr>
            </a:lvl1pPr>
          </a:lstStyle>
          <a:p>
            <a:pPr>
              <a:defRPr/>
            </a:pPr>
            <a:fld id="{F61B6216-7440-41B1-8001-AE95701851AB}" type="slidenum">
              <a:rPr lang="en-US" altLang="lv-LV"/>
              <a:pPr>
                <a:defRPr/>
              </a:pPr>
              <a:t>‹#›</a:t>
            </a:fld>
            <a:endParaRPr lang="en-US" altLang="lv-LV"/>
          </a:p>
        </p:txBody>
      </p:sp>
    </p:spTree>
    <p:extLst>
      <p:ext uri="{BB962C8B-B14F-4D97-AF65-F5344CB8AC3E}">
        <p14:creationId xmlns:p14="http://schemas.microsoft.com/office/powerpoint/2010/main" val="2882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Rectangle 3"/>
          <p:cNvSpPr/>
          <p:nvPr userDrawn="1"/>
        </p:nvSpPr>
        <p:spPr>
          <a:xfrm>
            <a:off x="0" y="6597650"/>
            <a:ext cx="12192000" cy="2603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50"/>
          </a:p>
        </p:txBody>
      </p:sp>
      <p:sp>
        <p:nvSpPr>
          <p:cNvPr id="7" name="Title Placeholder 1"/>
          <p:cNvSpPr>
            <a:spLocks noGrp="1"/>
          </p:cNvSpPr>
          <p:nvPr>
            <p:ph type="title"/>
          </p:nvPr>
        </p:nvSpPr>
        <p:spPr>
          <a:xfrm>
            <a:off x="0" y="200177"/>
            <a:ext cx="12192000" cy="775778"/>
          </a:xfrm>
          <a:prstGeom prst="rect">
            <a:avLst/>
          </a:prstGeom>
        </p:spPr>
        <p:txBody>
          <a:bodyPr lIns="91440" tIns="45720" rIns="91440" bIns="45720" rtlCol="0">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10" name="텍스트 개체 틀 2"/>
          <p:cNvSpPr>
            <a:spLocks noGrp="1"/>
          </p:cNvSpPr>
          <p:nvPr>
            <p:ph type="body" sz="quarter" idx="41"/>
          </p:nvPr>
        </p:nvSpPr>
        <p:spPr>
          <a:xfrm>
            <a:off x="0" y="1005383"/>
            <a:ext cx="12192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218428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437742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3"/>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5"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71" r:id="rId2"/>
    <p:sldLayoutId id="2147483673" r:id="rId3"/>
    <p:sldLayoutId id="2147483674" r:id="rId4"/>
    <p:sldLayoutId id="2147483675" r:id="rId5"/>
    <p:sldLayoutId id="2147483677" r:id="rId6"/>
    <p:sldLayoutId id="2147483679" r:id="rId7"/>
    <p:sldLayoutId id="2147483680" r:id="rId8"/>
    <p:sldLayoutId id="214748368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186E2AB0-D0ED-EE57-5054-B30ABF205BB6}"/>
              </a:ext>
            </a:extLst>
          </p:cNvPr>
          <p:cNvSpPr>
            <a:spLocks noGrp="1"/>
          </p:cNvSpPr>
          <p:nvPr>
            <p:ph type="sldNum" idx="12"/>
          </p:nvPr>
        </p:nvSpPr>
        <p:spPr/>
        <p:txBody>
          <a:bodyPr/>
          <a:lstStyle/>
          <a:p>
            <a:fld id="{00000000-1234-1234-1234-123412341234}" type="slidenum">
              <a:rPr lang="lv-LV" smtClean="0"/>
              <a:pPr/>
              <a:t>1</a:t>
            </a:fld>
            <a:endParaRPr lang="lv-LV" dirty="0"/>
          </a:p>
        </p:txBody>
      </p:sp>
      <p:pic>
        <p:nvPicPr>
          <p:cNvPr id="5" name="Attēls 4">
            <a:extLst>
              <a:ext uri="{FF2B5EF4-FFF2-40B4-BE49-F238E27FC236}">
                <a16:creationId xmlns:a16="http://schemas.microsoft.com/office/drawing/2014/main" id="{EA50CAAC-B473-B6C3-16A0-E6D5310F3DEA}"/>
              </a:ext>
            </a:extLst>
          </p:cNvPr>
          <p:cNvPicPr>
            <a:picLocks noChangeAspect="1"/>
          </p:cNvPicPr>
          <p:nvPr/>
        </p:nvPicPr>
        <p:blipFill>
          <a:blip r:embed="rId2"/>
          <a:stretch>
            <a:fillRect/>
          </a:stretch>
        </p:blipFill>
        <p:spPr>
          <a:xfrm>
            <a:off x="631116" y="351042"/>
            <a:ext cx="10929767" cy="6506545"/>
          </a:xfrm>
          <a:prstGeom prst="rect">
            <a:avLst/>
          </a:prstGeom>
        </p:spPr>
      </p:pic>
    </p:spTree>
    <p:extLst>
      <p:ext uri="{BB962C8B-B14F-4D97-AF65-F5344CB8AC3E}">
        <p14:creationId xmlns:p14="http://schemas.microsoft.com/office/powerpoint/2010/main" val="340460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036" y="268140"/>
            <a:ext cx="5723068" cy="1142815"/>
          </a:xfrm>
        </p:spPr>
        <p:txBody>
          <a:bodyPr/>
          <a:lstStyle/>
          <a:p>
            <a:br>
              <a:rPr lang="lv-LV" sz="1800" dirty="0">
                <a:latin typeface="Verdana" panose="020B0604030504040204" pitchFamily="34" charset="0"/>
              </a:rPr>
            </a:br>
            <a:r>
              <a:rPr lang="lv-LV" sz="1800" dirty="0">
                <a:latin typeface="Verdana" panose="020B0604030504040204" pitchFamily="34" charset="0"/>
              </a:rPr>
              <a:t>SVARĪGĀKIE SECINĀJUMI:</a:t>
            </a:r>
            <a:br>
              <a:rPr lang="lv-LV" sz="1800" dirty="0">
                <a:latin typeface="Verdana" panose="020B0604030504040204" pitchFamily="34" charset="0"/>
              </a:rPr>
            </a:br>
            <a:br>
              <a:rPr lang="lv-LV" sz="1800" b="0" dirty="0">
                <a:latin typeface="Verdana" panose="020B0604030504040204" pitchFamily="34" charset="0"/>
              </a:rPr>
            </a:br>
            <a:endParaRPr lang="lv-LV" sz="1800" b="0" dirty="0">
              <a:latin typeface="Verdana" panose="020B060403050404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lv-LV" smtClean="0"/>
              <a:pPr/>
              <a:t>10</a:t>
            </a:fld>
            <a:endParaRPr lang="lv-LV" dirty="0"/>
          </a:p>
        </p:txBody>
      </p:sp>
      <p:sp>
        <p:nvSpPr>
          <p:cNvPr id="45" name="TextBox 44">
            <a:extLst>
              <a:ext uri="{FF2B5EF4-FFF2-40B4-BE49-F238E27FC236}">
                <a16:creationId xmlns:a16="http://schemas.microsoft.com/office/drawing/2014/main" id="{CFB3D005-0CAD-466D-ABEE-188BFB0C0E62}"/>
              </a:ext>
            </a:extLst>
          </p:cNvPr>
          <p:cNvSpPr txBox="1"/>
          <p:nvPr/>
        </p:nvSpPr>
        <p:spPr>
          <a:xfrm>
            <a:off x="92015" y="1630394"/>
            <a:ext cx="12007970" cy="6062109"/>
          </a:xfrm>
          <a:prstGeom prst="rect">
            <a:avLst/>
          </a:prstGeom>
          <a:noFill/>
        </p:spPr>
        <p:txBody>
          <a:bodyPr wrap="square">
            <a:spAutoFit/>
          </a:bodyPr>
          <a:lstStyle/>
          <a:p>
            <a:pPr algn="just">
              <a:lnSpc>
                <a:spcPct val="107000"/>
              </a:lnSpc>
              <a:spcAft>
                <a:spcPts val="800"/>
              </a:spcAft>
            </a:pP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I</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zglītības</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programmu, kvalifikācijas eksāmenu un kvalifikācijas prakses īstenošanas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pārbaudēs konstatētie pārkāpumi </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laika periodā  2021.gadā un 2022.gadā</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ir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samazinājušies</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no 77% uz 43%.</a:t>
            </a:r>
            <a:endPar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Veicot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izglītības</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programmu ekspertīzes, </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konstatētās neatbilstības 2 gadu periodā ir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samazinājušās</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no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20%</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uz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14%</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 Kontrolējot programmu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akreditācijas termiņu atbilstību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un apmācību īstenošanas vietu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adrešu</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aktualitāti, konstatētās neatbilstības  2 gadu periodā ir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samazinājušās</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no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19,6%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uz</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6,4%.</a:t>
            </a:r>
            <a:endPar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4</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Joprojām nepieciešams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regulāri kontrolēt klātienē </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tās mācību īstenošanas vietas, kuras atrodas attālāk no Rīgas (piemēram, Ludza, Jēkabpils, Alūksne).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Neskatoties uz to, ka izglītības programmas ir akreditētas,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nepieciešama kontrole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jo iestādē ienāk jauni pedagogi, jauni iestāžu vadītāji, mainās normatīvie akti un līdz ar to arī vairākas prasības mācību procesa īstenošanā un eksāmenu norisē. </a:t>
            </a:r>
          </a:p>
          <a:p>
            <a:pPr algn="just">
              <a:lnSpc>
                <a:spcPct val="107000"/>
              </a:lnSpc>
              <a:spcAft>
                <a:spcPts val="800"/>
              </a:spcAft>
            </a:pP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5. Aptaujas rezultāti identificē gan pozitīvo, gan problēmas mācību procesa norisē. Secināms, ka, pirmkārt, aktualizējas jautājumi, kuri skar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praktiskās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nodarbības, kā arī saistībā ar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pedagogu profesionalitāti</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prasmi iemācīt. Pieaugušo mācīties gribētāja profils strauji mainās:  arvien biežāk tas ir cilvēks, kurš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patiesi un mērķtiecīgi grib </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apgūt jaunas prasmes vai pilnveidot esošās prasmes un gūt jaunas zināšanas. Tādējādi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prasības</a:t>
            </a: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arī no izglītojamo puses pret izglītības iestādi, tās materiālo bāzi, mācību metodēm un pedagogiem ir pietiekami </a:t>
            </a:r>
            <a:r>
              <a:rPr lang="lv-LV"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augstas, kas atspoguļojas sūdzību skaita pieaugumā. </a:t>
            </a:r>
            <a:endPar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v-LV"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6. </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Izglītības iestādēm, kurām ir vairākas mācību īstenošanas vietas/adreses nepieciešams izstrādāt iestādes iekšējās kontroles sistēmu, t.sk. konkrētu mācību īstenošanas vietu apmeklējuma grafiku, ar mērķi kontrolēt izglītības kvalitāti, kā arī izstrādāt un aizpildīt veidlapu ar kritērijiem pēc kuriem iekšējā kontrole tiek veikta, kā arī veikt regulāru programmu (eksāmenu norises, kvalifikācijas prakses norises) </a:t>
            </a:r>
            <a:r>
              <a:rPr lang="lv-LV" sz="1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īstenošanas kvalitātes kontroli iestādes iekšējās kontroles sistēmas ietvaros</a:t>
            </a:r>
            <a:r>
              <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t.sk. tiešsaistes mācību procesā. Šo aspektu nepieciešamas ņemt vērā arī akreditācijas procesos, vērtējot iestāžu sniegumu. </a:t>
            </a:r>
          </a:p>
          <a:p>
            <a:pPr algn="just">
              <a:lnSpc>
                <a:spcPct val="107000"/>
              </a:lnSpc>
              <a:spcAft>
                <a:spcPts val="800"/>
              </a:spcAft>
            </a:pPr>
            <a:endPar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lv-LV" sz="1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6" name="Google Shape;594;p49" descr="Venna diagramma">
            <a:extLst>
              <a:ext uri="{FF2B5EF4-FFF2-40B4-BE49-F238E27FC236}">
                <a16:creationId xmlns:a16="http://schemas.microsoft.com/office/drawing/2014/main" id="{14C0E002-2FAC-424B-8AAD-FF34FA0853ED}"/>
              </a:ext>
            </a:extLst>
          </p:cNvPr>
          <p:cNvPicPr preferRelativeResize="0"/>
          <p:nvPr/>
        </p:nvPicPr>
        <p:blipFill>
          <a:blip r:embed="rId3">
            <a:extLst>
              <a:ext uri="{96DAC541-7B7A-43D3-8B79-37D633B846F1}">
                <asvg:svgBlip xmlns:asvg="http://schemas.microsoft.com/office/drawing/2016/SVG/main" r:embed="rId4"/>
              </a:ext>
            </a:extLst>
          </a:blip>
          <a:srcRect/>
          <a:stretch/>
        </p:blipFill>
        <p:spPr>
          <a:xfrm rot="7048434">
            <a:off x="10043650" y="-1472"/>
            <a:ext cx="1402245" cy="1382035"/>
          </a:xfrm>
          <a:prstGeom prst="rect">
            <a:avLst/>
          </a:prstGeom>
          <a:noFill/>
          <a:ln>
            <a:noFill/>
          </a:ln>
        </p:spPr>
      </p:pic>
    </p:spTree>
    <p:extLst>
      <p:ext uri="{BB962C8B-B14F-4D97-AF65-F5344CB8AC3E}">
        <p14:creationId xmlns:p14="http://schemas.microsoft.com/office/powerpoint/2010/main" val="424339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09800" y="3200400"/>
            <a:ext cx="7772400" cy="1295400"/>
          </a:xfrm>
        </p:spPr>
        <p:txBody>
          <a:bodyPr>
            <a:normAutofit fontScale="90000"/>
          </a:bodyPr>
          <a:lstStyle/>
          <a:p>
            <a:pPr>
              <a:lnSpc>
                <a:spcPct val="115000"/>
              </a:lnSpc>
              <a:spcAft>
                <a:spcPts val="1000"/>
              </a:spcAft>
            </a:pPr>
            <a:r>
              <a:rPr lang="lv-LV" altLang="lv-LV" sz="2000" dirty="0">
                <a:ea typeface="MS PGothic" pitchFamily="34" charset="-128"/>
              </a:rPr>
              <a:t>Sadarbības līguma starp NVA un IKVD ietvaros </a:t>
            </a:r>
            <a:br>
              <a:rPr lang="lv-LV" altLang="lv-LV" sz="2000" dirty="0">
                <a:ea typeface="MS PGothic" pitchFamily="34" charset="-128"/>
              </a:rPr>
            </a:br>
            <a:r>
              <a:rPr lang="lv-LV" altLang="lv-LV" sz="2000" dirty="0">
                <a:ea typeface="MS PGothic" pitchFamily="34" charset="-128"/>
              </a:rPr>
              <a:t>ESF projekts </a:t>
            </a:r>
            <a:br>
              <a:rPr lang="lv-LV" altLang="lv-LV" sz="2000" dirty="0">
                <a:ea typeface="MS PGothic" pitchFamily="34" charset="-128"/>
              </a:rPr>
            </a:br>
            <a:r>
              <a:rPr lang="lv-LV" altLang="lv-LV" sz="2000" dirty="0">
                <a:ea typeface="MS PGothic" pitchFamily="34" charset="-128"/>
              </a:rPr>
              <a:t> „Atbalsts bezdarbnieku izglītībai” Nr.7.1.1.0/15/I/001</a:t>
            </a:r>
            <a:br>
              <a:rPr lang="lv-LV" altLang="lv-LV" sz="2000" dirty="0">
                <a:ea typeface="MS PGothic" pitchFamily="34" charset="-128"/>
              </a:rPr>
            </a:br>
            <a:r>
              <a:rPr lang="lv-LV" altLang="lv-LV" sz="2400" dirty="0">
                <a:ea typeface="MS PGothic" pitchFamily="34" charset="-128"/>
              </a:rPr>
              <a:t> </a:t>
            </a:r>
          </a:p>
        </p:txBody>
      </p:sp>
      <p:sp>
        <p:nvSpPr>
          <p:cNvPr id="11267" name="Text Placeholder 2"/>
          <p:cNvSpPr>
            <a:spLocks noGrp="1"/>
          </p:cNvSpPr>
          <p:nvPr>
            <p:ph type="body" sz="quarter" idx="10"/>
          </p:nvPr>
        </p:nvSpPr>
        <p:spPr>
          <a:xfrm>
            <a:off x="1828800" y="4572000"/>
            <a:ext cx="8534400" cy="1676400"/>
          </a:xfrm>
        </p:spPr>
        <p:txBody>
          <a:bodyPr>
            <a:normAutofit fontScale="92500" lnSpcReduction="10000"/>
          </a:bodyPr>
          <a:lstStyle/>
          <a:p>
            <a:endParaRPr lang="lv-LV" altLang="lv-LV" sz="2100" dirty="0">
              <a:ea typeface="MS PGothic" pitchFamily="34" charset="-128"/>
            </a:endParaRPr>
          </a:p>
          <a:p>
            <a:endParaRPr lang="lv-LV" altLang="lv-LV" sz="2100" dirty="0">
              <a:ea typeface="MS PGothic" pitchFamily="34" charset="-128"/>
            </a:endParaRPr>
          </a:p>
          <a:p>
            <a:endParaRPr lang="lv-LV" altLang="lv-LV" sz="2100" dirty="0">
              <a:ea typeface="MS PGothic" pitchFamily="34" charset="-128"/>
            </a:endParaRPr>
          </a:p>
          <a:p>
            <a:r>
              <a:rPr lang="lv-LV" altLang="lv-LV" sz="2100" dirty="0">
                <a:ea typeface="MS PGothic" pitchFamily="34" charset="-128"/>
              </a:rPr>
              <a:t>2023.gada marts</a:t>
            </a:r>
          </a:p>
          <a:p>
            <a:endParaRPr lang="lv-LV" altLang="lv-LV" dirty="0">
              <a:ea typeface="MS PGothic" pitchFamily="34" charset="-128"/>
            </a:endParaRPr>
          </a:p>
        </p:txBody>
      </p:sp>
    </p:spTree>
    <p:extLst>
      <p:ext uri="{BB962C8B-B14F-4D97-AF65-F5344CB8AC3E}">
        <p14:creationId xmlns:p14="http://schemas.microsoft.com/office/powerpoint/2010/main" val="377328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6C19331-69B1-94AE-2CD3-4793DEDB9015}"/>
              </a:ext>
            </a:extLst>
          </p:cNvPr>
          <p:cNvSpPr>
            <a:spLocks noGrp="1"/>
          </p:cNvSpPr>
          <p:nvPr>
            <p:ph type="title"/>
          </p:nvPr>
        </p:nvSpPr>
        <p:spPr>
          <a:xfrm>
            <a:off x="616774" y="681038"/>
            <a:ext cx="10476796" cy="755482"/>
          </a:xfrm>
        </p:spPr>
        <p:txBody>
          <a:bodyPr/>
          <a:lstStyle/>
          <a:p>
            <a:pPr algn="ctr"/>
            <a:r>
              <a:rPr lang="lv-LV" sz="2000" dirty="0">
                <a:latin typeface="Times New Roman" panose="02020603050405020304" pitchFamily="18" charset="0"/>
                <a:cs typeface="Times New Roman" panose="02020603050405020304" pitchFamily="18" charset="0"/>
              </a:rPr>
              <a:t>Kopš 2020./2021.gada Izglītības kvalitātes valsts dienests ir sadarbības partneris Nodarbinātības valsts aģentūras īstenotajā projektā ,,Atbalsts bezdarbnieku izglītībai”. </a:t>
            </a:r>
            <a:br>
              <a:rPr lang="lv-LV" sz="2000" dirty="0">
                <a:latin typeface="Times New Roman" panose="02020603050405020304" pitchFamily="18" charset="0"/>
                <a:cs typeface="Times New Roman" panose="02020603050405020304" pitchFamily="18" charset="0"/>
              </a:rPr>
            </a:br>
            <a:endParaRPr lang="lv-LV" sz="2000" dirty="0"/>
          </a:p>
        </p:txBody>
      </p:sp>
      <p:sp>
        <p:nvSpPr>
          <p:cNvPr id="3" name="Slaida numura vietturis 2">
            <a:extLst>
              <a:ext uri="{FF2B5EF4-FFF2-40B4-BE49-F238E27FC236}">
                <a16:creationId xmlns:a16="http://schemas.microsoft.com/office/drawing/2014/main" id="{7DC27E29-A9BF-E3C7-7C3B-F2716C2D74A0}"/>
              </a:ext>
            </a:extLst>
          </p:cNvPr>
          <p:cNvSpPr>
            <a:spLocks noGrp="1"/>
          </p:cNvSpPr>
          <p:nvPr>
            <p:ph type="sldNum" idx="12"/>
          </p:nvPr>
        </p:nvSpPr>
        <p:spPr/>
        <p:txBody>
          <a:bodyPr/>
          <a:lstStyle/>
          <a:p>
            <a:fld id="{00000000-1234-1234-1234-123412341234}" type="slidenum">
              <a:rPr lang="lv-LV" smtClean="0"/>
              <a:pPr/>
              <a:t>3</a:t>
            </a:fld>
            <a:endParaRPr lang="lv-LV" dirty="0"/>
          </a:p>
        </p:txBody>
      </p:sp>
      <p:sp>
        <p:nvSpPr>
          <p:cNvPr id="5" name="Satura vietturis 2">
            <a:extLst>
              <a:ext uri="{FF2B5EF4-FFF2-40B4-BE49-F238E27FC236}">
                <a16:creationId xmlns:a16="http://schemas.microsoft.com/office/drawing/2014/main" id="{366019A8-ABBE-1BD4-F042-3F5980ED1F8C}"/>
              </a:ext>
            </a:extLst>
          </p:cNvPr>
          <p:cNvSpPr txBox="1">
            <a:spLocks noGrp="1"/>
          </p:cNvSpPr>
          <p:nvPr>
            <p:ph type="body" idx="1"/>
          </p:nvPr>
        </p:nvSpPr>
        <p:spPr>
          <a:xfrm>
            <a:off x="631825" y="1535712"/>
            <a:ext cx="10928350" cy="4198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defRPr/>
            </a:pPr>
            <a:endParaRPr lang="lv-LV" sz="2000" dirty="0">
              <a:latin typeface="Times New Roman" panose="02020603050405020304" pitchFamily="18" charset="0"/>
              <a:cs typeface="Times New Roman" panose="02020603050405020304" pitchFamily="18" charset="0"/>
            </a:endParaRPr>
          </a:p>
          <a:p>
            <a:pPr marL="457200" indent="-457200" algn="just">
              <a:lnSpc>
                <a:spcPct val="90000"/>
              </a:lnSpc>
              <a:buAutoNum type="arabicPeriod"/>
              <a:defRPr/>
            </a:pPr>
            <a:r>
              <a:rPr lang="lv-LV" sz="2000" dirty="0">
                <a:latin typeface="Times New Roman" panose="02020603050405020304" pitchFamily="18" charset="0"/>
                <a:cs typeface="Times New Roman" panose="02020603050405020304" pitchFamily="18" charset="0"/>
              </a:rPr>
              <a:t>Projekta mērķis: veicināt bezdarbnieku un darba meklētāju un bezdarba riska pakļauto personu konkurētspēju darba tirgū, kā arī mazināt Covid-19 pandēmijas izraisītās krīzes sekas nodarbinātības jomā; </a:t>
            </a:r>
          </a:p>
          <a:p>
            <a:pPr marL="457200" indent="-457200" algn="just">
              <a:lnSpc>
                <a:spcPct val="90000"/>
              </a:lnSpc>
              <a:buAutoNum type="arabicPeriod"/>
              <a:defRPr/>
            </a:pPr>
            <a:endParaRPr lang="lv-LV" sz="2000" dirty="0">
              <a:latin typeface="Times New Roman" panose="02020603050405020304" pitchFamily="18" charset="0"/>
              <a:cs typeface="Times New Roman" panose="02020603050405020304" pitchFamily="18" charset="0"/>
            </a:endParaRPr>
          </a:p>
          <a:p>
            <a:pPr marL="457200" indent="-457200" algn="just">
              <a:lnSpc>
                <a:spcPct val="90000"/>
              </a:lnSpc>
              <a:buAutoNum type="arabicPeriod"/>
              <a:defRPr/>
            </a:pPr>
            <a:r>
              <a:rPr lang="lv-LV" sz="2000" dirty="0">
                <a:latin typeface="Times New Roman" panose="02020603050405020304" pitchFamily="18" charset="0"/>
                <a:cs typeface="Times New Roman" panose="02020603050405020304" pitchFamily="18" charset="0"/>
              </a:rPr>
              <a:t>Kvalitātes dienesta funkcijas projekta ietvaros ir: izglītošanas procesa t.sk. eksāmenu, mācību prakšu īstenošanas kvalitātes kontrole, programmu ekspertīze, programmu akreditācijas termiņu un programmu īstenošanas vietu adrešu regulāra kontrole, metodiskais atbalsts iestādēm, darbs komisijās. </a:t>
            </a:r>
          </a:p>
          <a:p>
            <a:pPr marL="457200" indent="-457200" algn="just">
              <a:lnSpc>
                <a:spcPct val="90000"/>
              </a:lnSpc>
              <a:buAutoNum type="arabicPeriod"/>
              <a:defRPr/>
            </a:pPr>
            <a:endParaRPr lang="lv-LV" sz="2000" dirty="0">
              <a:latin typeface="Times New Roman" panose="02020603050405020304" pitchFamily="18" charset="0"/>
              <a:cs typeface="Times New Roman" panose="02020603050405020304" pitchFamily="18" charset="0"/>
            </a:endParaRPr>
          </a:p>
          <a:p>
            <a:pPr marL="457200" indent="-457200" algn="just">
              <a:lnSpc>
                <a:spcPct val="90000"/>
              </a:lnSpc>
              <a:buAutoNum type="arabicPeriod"/>
              <a:defRPr/>
            </a:pPr>
            <a:r>
              <a:rPr lang="lv-LV" sz="2000" dirty="0">
                <a:latin typeface="Times New Roman" panose="02020603050405020304" pitchFamily="18" charset="0"/>
                <a:cs typeface="Times New Roman" panose="02020603050405020304" pitchFamily="18" charset="0"/>
              </a:rPr>
              <a:t>Kontroles ietvaros tiek veiktas pārbaudes attiecībā uz mācību nodarbībām šādos izglītības programmu veidos: profesionālā tālākizglītība, profesionālā pilnveide, neformālās izglītības  programmas, profesionālās tālākizglītības moduļu un moduļu kopas, augstākās izglītības moduļu un moduļu kopas, atbilstoši izstrādātajiem kritērijiem.  Pārbaudes tiek veiktas arī attiecībā uz kvalifikācijas eksāmenu norisi un mācību prakses norisi. Kontroli un pārbaudes izglītības iestādē veic bez iepriekšēja brīdinājuma. </a:t>
            </a:r>
          </a:p>
          <a:p>
            <a:pPr marL="0" indent="0" algn="just">
              <a:lnSpc>
                <a:spcPct val="90000"/>
              </a:lnSpc>
              <a:buNone/>
              <a:defRPr/>
            </a:pPr>
            <a:endParaRPr lang="lv-LV" sz="20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0" indent="0" algn="just">
              <a:lnSpc>
                <a:spcPct val="90000"/>
              </a:lnSpc>
              <a:buNone/>
              <a:defRPr/>
            </a:pPr>
            <a:endParaRPr lang="lv-LV" sz="1600" dirty="0">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lv-LV" altLang="lv-LV" sz="1600" i="1"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lv-LV"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4292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036" y="268140"/>
            <a:ext cx="5723068" cy="1142815"/>
          </a:xfrm>
        </p:spPr>
        <p:txBody>
          <a:bodyPr/>
          <a:lstStyle/>
          <a:p>
            <a:r>
              <a:rPr lang="lv-LV" sz="1800" dirty="0">
                <a:latin typeface="Verdana" panose="020B0604030504040204" pitchFamily="34" charset="0"/>
              </a:rPr>
              <a:t>STATISTIKAS DATI:</a:t>
            </a:r>
            <a:br>
              <a:rPr lang="lv-LV" sz="1800" dirty="0">
                <a:latin typeface="Verdana" panose="020B0604030504040204" pitchFamily="34" charset="0"/>
              </a:rPr>
            </a:br>
            <a:r>
              <a:rPr lang="lv-LV" sz="1800" b="0" dirty="0">
                <a:latin typeface="Verdana" panose="020B0604030504040204" pitchFamily="34" charset="0"/>
              </a:rPr>
              <a:t>Paveiktais projekta ietvaros 2021.gadā un 2022.gadā pieaugušo izglītības kvalitātes kontroles ietvaros</a:t>
            </a:r>
            <a:br>
              <a:rPr lang="lv-LV" sz="1800" b="0" dirty="0">
                <a:latin typeface="Verdana" panose="020B0604030504040204" pitchFamily="34" charset="0"/>
              </a:rPr>
            </a:br>
            <a:endParaRPr lang="lv-LV" sz="1800" b="0" dirty="0">
              <a:latin typeface="Verdana" panose="020B060403050404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lv-LV" smtClean="0"/>
              <a:pPr/>
              <a:t>4</a:t>
            </a:fld>
            <a:endParaRPr lang="lv-LV" dirty="0"/>
          </a:p>
        </p:txBody>
      </p:sp>
      <p:pic>
        <p:nvPicPr>
          <p:cNvPr id="19" name="Google Shape;617;p49">
            <a:extLst>
              <a:ext uri="{FF2B5EF4-FFF2-40B4-BE49-F238E27FC236}">
                <a16:creationId xmlns:a16="http://schemas.microsoft.com/office/drawing/2014/main" id="{BFDD290F-BB09-4C4A-9E4A-B6257DB3E104}"/>
              </a:ext>
            </a:extLst>
          </p:cNvPr>
          <p:cNvPicPr preferRelativeResize="0"/>
          <p:nvPr/>
        </p:nvPicPr>
        <p:blipFill rotWithShape="1">
          <a:blip r:embed="rId3">
            <a:alphaModFix/>
          </a:blip>
          <a:srcRect/>
          <a:stretch/>
        </p:blipFill>
        <p:spPr>
          <a:xfrm>
            <a:off x="812423" y="2156012"/>
            <a:ext cx="1355465" cy="1371227"/>
          </a:xfrm>
          <a:prstGeom prst="rect">
            <a:avLst/>
          </a:prstGeom>
          <a:noFill/>
          <a:ln>
            <a:noFill/>
          </a:ln>
        </p:spPr>
      </p:pic>
      <p:sp>
        <p:nvSpPr>
          <p:cNvPr id="20" name="Rectangle 20">
            <a:extLst>
              <a:ext uri="{FF2B5EF4-FFF2-40B4-BE49-F238E27FC236}">
                <a16:creationId xmlns:a16="http://schemas.microsoft.com/office/drawing/2014/main" id="{B2C42829-C32B-4AF6-8A5C-78F245409D93}"/>
              </a:ext>
            </a:extLst>
          </p:cNvPr>
          <p:cNvSpPr>
            <a:spLocks noChangeArrowheads="1"/>
          </p:cNvSpPr>
          <p:nvPr/>
        </p:nvSpPr>
        <p:spPr bwMode="auto">
          <a:xfrm>
            <a:off x="2661920" y="2829154"/>
            <a:ext cx="314968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500" b="1" dirty="0">
                <a:solidFill>
                  <a:srgbClr val="17131D"/>
                </a:solidFill>
                <a:latin typeface="Verdana" panose="020B0604030504040204" pitchFamily="34" charset="0"/>
              </a:rPr>
              <a:t>42 izglītības iestādes</a:t>
            </a:r>
          </a:p>
          <a:p>
            <a:pPr algn="ctr"/>
            <a:r>
              <a:rPr lang="lv-LV" altLang="lv-LV" sz="1500" dirty="0">
                <a:solidFill>
                  <a:srgbClr val="17131D"/>
                </a:solidFill>
                <a:latin typeface="Verdana" panose="020B0604030504040204" pitchFamily="34" charset="0"/>
              </a:rPr>
              <a:t> </a:t>
            </a:r>
            <a:r>
              <a:rPr lang="lv-LV" altLang="lv-LV" sz="1100" dirty="0">
                <a:solidFill>
                  <a:srgbClr val="17131D"/>
                </a:solidFill>
                <a:latin typeface="Verdana" panose="020B0604030504040204" pitchFamily="34" charset="0"/>
              </a:rPr>
              <a:t>(bez mūžizglītības, bez mācību īstenošanas vietām)</a:t>
            </a:r>
          </a:p>
        </p:txBody>
      </p:sp>
      <p:pic>
        <p:nvPicPr>
          <p:cNvPr id="22" name="Google Shape;311;p35">
            <a:extLst>
              <a:ext uri="{FF2B5EF4-FFF2-40B4-BE49-F238E27FC236}">
                <a16:creationId xmlns:a16="http://schemas.microsoft.com/office/drawing/2014/main" id="{8F3C2817-2F96-401B-9584-8B9E3C45660E}"/>
              </a:ext>
            </a:extLst>
          </p:cNvPr>
          <p:cNvPicPr preferRelativeResize="0"/>
          <p:nvPr/>
        </p:nvPicPr>
        <p:blipFill rotWithShape="1">
          <a:blip r:embed="rId4">
            <a:alphaModFix/>
          </a:blip>
          <a:srcRect/>
          <a:stretch/>
        </p:blipFill>
        <p:spPr>
          <a:xfrm>
            <a:off x="6868160" y="2378655"/>
            <a:ext cx="1074730" cy="1077102"/>
          </a:xfrm>
          <a:prstGeom prst="rect">
            <a:avLst/>
          </a:prstGeom>
          <a:noFill/>
          <a:ln>
            <a:noFill/>
          </a:ln>
        </p:spPr>
      </p:pic>
      <p:pic>
        <p:nvPicPr>
          <p:cNvPr id="25" name="Google Shape;619;p49">
            <a:extLst>
              <a:ext uri="{FF2B5EF4-FFF2-40B4-BE49-F238E27FC236}">
                <a16:creationId xmlns:a16="http://schemas.microsoft.com/office/drawing/2014/main" id="{F8026A4B-CB4C-4AF1-B29A-9E3C68633552}"/>
              </a:ext>
            </a:extLst>
          </p:cNvPr>
          <p:cNvPicPr preferRelativeResize="0"/>
          <p:nvPr/>
        </p:nvPicPr>
        <p:blipFill rotWithShape="1">
          <a:blip r:embed="rId5">
            <a:alphaModFix/>
          </a:blip>
          <a:srcRect/>
          <a:stretch/>
        </p:blipFill>
        <p:spPr>
          <a:xfrm>
            <a:off x="717806" y="4533996"/>
            <a:ext cx="1544697" cy="1142815"/>
          </a:xfrm>
          <a:prstGeom prst="rect">
            <a:avLst/>
          </a:prstGeom>
          <a:noFill/>
          <a:ln>
            <a:noFill/>
          </a:ln>
        </p:spPr>
      </p:pic>
      <p:sp>
        <p:nvSpPr>
          <p:cNvPr id="26" name="Rectangle 20">
            <a:extLst>
              <a:ext uri="{FF2B5EF4-FFF2-40B4-BE49-F238E27FC236}">
                <a16:creationId xmlns:a16="http://schemas.microsoft.com/office/drawing/2014/main" id="{CE88D23C-E2B3-4D1E-A2B6-F1314992CB4B}"/>
              </a:ext>
            </a:extLst>
          </p:cNvPr>
          <p:cNvSpPr>
            <a:spLocks noChangeArrowheads="1"/>
          </p:cNvSpPr>
          <p:nvPr/>
        </p:nvSpPr>
        <p:spPr bwMode="auto">
          <a:xfrm>
            <a:off x="8117840" y="2600960"/>
            <a:ext cx="322105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500" b="1" dirty="0">
                <a:solidFill>
                  <a:srgbClr val="17131D"/>
                </a:solidFill>
                <a:latin typeface="Verdana" panose="020B0604030504040204" pitchFamily="34" charset="0"/>
              </a:rPr>
              <a:t>316 programmu ekspertīzes</a:t>
            </a:r>
          </a:p>
        </p:txBody>
      </p:sp>
      <p:sp>
        <p:nvSpPr>
          <p:cNvPr id="27" name="Rectangle 20">
            <a:extLst>
              <a:ext uri="{FF2B5EF4-FFF2-40B4-BE49-F238E27FC236}">
                <a16:creationId xmlns:a16="http://schemas.microsoft.com/office/drawing/2014/main" id="{D3F2ADC7-3508-46A9-B610-2DC59A3A7383}"/>
              </a:ext>
            </a:extLst>
          </p:cNvPr>
          <p:cNvSpPr>
            <a:spLocks noChangeArrowheads="1"/>
          </p:cNvSpPr>
          <p:nvPr/>
        </p:nvSpPr>
        <p:spPr bwMode="auto">
          <a:xfrm>
            <a:off x="2661920" y="4840723"/>
            <a:ext cx="3149681" cy="3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500" b="1" dirty="0">
                <a:solidFill>
                  <a:srgbClr val="17131D"/>
                </a:solidFill>
                <a:latin typeface="Verdana" panose="020B0604030504040204" pitchFamily="34" charset="0"/>
              </a:rPr>
              <a:t>259 pārbaudes akti</a:t>
            </a:r>
          </a:p>
        </p:txBody>
      </p:sp>
      <p:pic>
        <p:nvPicPr>
          <p:cNvPr id="11" name="Google Shape;327;p35">
            <a:extLst>
              <a:ext uri="{FF2B5EF4-FFF2-40B4-BE49-F238E27FC236}">
                <a16:creationId xmlns:a16="http://schemas.microsoft.com/office/drawing/2014/main" id="{F1CC2B08-E362-4E29-855A-2A83A5DA714B}"/>
              </a:ext>
            </a:extLst>
          </p:cNvPr>
          <p:cNvPicPr preferRelativeResize="0"/>
          <p:nvPr/>
        </p:nvPicPr>
        <p:blipFill rotWithShape="1">
          <a:blip r:embed="rId6">
            <a:alphaModFix/>
          </a:blip>
          <a:srcRect/>
          <a:stretch/>
        </p:blipFill>
        <p:spPr>
          <a:xfrm>
            <a:off x="6868160" y="4635562"/>
            <a:ext cx="1249680" cy="1298761"/>
          </a:xfrm>
          <a:prstGeom prst="rect">
            <a:avLst/>
          </a:prstGeom>
          <a:noFill/>
          <a:ln>
            <a:noFill/>
          </a:ln>
        </p:spPr>
      </p:pic>
      <p:sp>
        <p:nvSpPr>
          <p:cNvPr id="13" name="TextBox 12">
            <a:extLst>
              <a:ext uri="{FF2B5EF4-FFF2-40B4-BE49-F238E27FC236}">
                <a16:creationId xmlns:a16="http://schemas.microsoft.com/office/drawing/2014/main" id="{CC094552-1A17-4121-981A-18AE7A4BF8F2}"/>
              </a:ext>
            </a:extLst>
          </p:cNvPr>
          <p:cNvSpPr txBox="1"/>
          <p:nvPr/>
        </p:nvSpPr>
        <p:spPr>
          <a:xfrm>
            <a:off x="8298611" y="4290911"/>
            <a:ext cx="3040286" cy="954107"/>
          </a:xfrm>
          <a:prstGeom prst="rect">
            <a:avLst/>
          </a:prstGeom>
          <a:noFill/>
        </p:spPr>
        <p:txBody>
          <a:bodyPr wrap="square">
            <a:spAutoFit/>
          </a:bodyPr>
          <a:lstStyle/>
          <a:p>
            <a:pPr algn="ctr"/>
            <a:r>
              <a:rPr lang="lv-LV" altLang="lv-LV" b="1" dirty="0">
                <a:solidFill>
                  <a:srgbClr val="17131D"/>
                </a:solidFill>
                <a:latin typeface="Verdana" panose="020B0604030504040204" pitchFamily="34" charset="0"/>
              </a:rPr>
              <a:t>11497</a:t>
            </a:r>
            <a:r>
              <a:rPr lang="lv-LV" altLang="lv-LV" sz="1400" b="1" dirty="0">
                <a:solidFill>
                  <a:srgbClr val="17131D"/>
                </a:solidFill>
                <a:latin typeface="Verdana" panose="020B0604030504040204" pitchFamily="34" charset="0"/>
              </a:rPr>
              <a:t> programmām akreditācijas termiņu un apmācību īstenošanas vietu adrešu aktualitātes kontrole  </a:t>
            </a:r>
          </a:p>
        </p:txBody>
      </p:sp>
    </p:spTree>
    <p:extLst>
      <p:ext uri="{BB962C8B-B14F-4D97-AF65-F5344CB8AC3E}">
        <p14:creationId xmlns:p14="http://schemas.microsoft.com/office/powerpoint/2010/main" val="231761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71634092-7B7F-53E2-4647-8315BDFFC35D}"/>
              </a:ext>
            </a:extLst>
          </p:cNvPr>
          <p:cNvSpPr>
            <a:spLocks noGrp="1"/>
          </p:cNvSpPr>
          <p:nvPr>
            <p:ph type="sldNum" idx="12"/>
          </p:nvPr>
        </p:nvSpPr>
        <p:spPr/>
        <p:txBody>
          <a:bodyPr/>
          <a:lstStyle/>
          <a:p>
            <a:fld id="{00000000-1234-1234-1234-123412341234}" type="slidenum">
              <a:rPr lang="lv-LV" smtClean="0"/>
              <a:pPr/>
              <a:t>5</a:t>
            </a:fld>
            <a:endParaRPr lang="lv-LV" dirty="0"/>
          </a:p>
        </p:txBody>
      </p:sp>
      <p:graphicFrame>
        <p:nvGraphicFramePr>
          <p:cNvPr id="7" name="Diagramma 6">
            <a:extLst>
              <a:ext uri="{FF2B5EF4-FFF2-40B4-BE49-F238E27FC236}">
                <a16:creationId xmlns:a16="http://schemas.microsoft.com/office/drawing/2014/main" id="{DB0CB3DE-9B39-BB7B-C412-0AF49F5B4FF3}"/>
              </a:ext>
            </a:extLst>
          </p:cNvPr>
          <p:cNvGraphicFramePr/>
          <p:nvPr>
            <p:extLst>
              <p:ext uri="{D42A27DB-BD31-4B8C-83A1-F6EECF244321}">
                <p14:modId xmlns:p14="http://schemas.microsoft.com/office/powerpoint/2010/main" val="2116552807"/>
              </p:ext>
            </p:extLst>
          </p:nvPr>
        </p:nvGraphicFramePr>
        <p:xfrm>
          <a:off x="83388" y="338494"/>
          <a:ext cx="12025223" cy="5933660"/>
        </p:xfrm>
        <a:graphic>
          <a:graphicData uri="http://schemas.openxmlformats.org/drawingml/2006/chart">
            <c:chart xmlns:c="http://schemas.openxmlformats.org/drawingml/2006/chart" xmlns:r="http://schemas.openxmlformats.org/officeDocument/2006/relationships" r:id="rId3"/>
          </a:graphicData>
        </a:graphic>
      </p:graphicFrame>
      <p:sp>
        <p:nvSpPr>
          <p:cNvPr id="9" name="Labā figūriekava 8">
            <a:extLst>
              <a:ext uri="{FF2B5EF4-FFF2-40B4-BE49-F238E27FC236}">
                <a16:creationId xmlns:a16="http://schemas.microsoft.com/office/drawing/2014/main" id="{CF837D90-53E1-7431-4ED9-0312D5BBA56F}"/>
              </a:ext>
            </a:extLst>
          </p:cNvPr>
          <p:cNvSpPr/>
          <p:nvPr/>
        </p:nvSpPr>
        <p:spPr>
          <a:xfrm>
            <a:off x="6661284" y="2754302"/>
            <a:ext cx="671169" cy="11020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dirty="0"/>
          </a:p>
        </p:txBody>
      </p:sp>
      <p:pic>
        <p:nvPicPr>
          <p:cNvPr id="10" name="Attēls 9">
            <a:extLst>
              <a:ext uri="{FF2B5EF4-FFF2-40B4-BE49-F238E27FC236}">
                <a16:creationId xmlns:a16="http://schemas.microsoft.com/office/drawing/2014/main" id="{A3A6271E-8252-85A4-50CF-D34728D9781D}"/>
              </a:ext>
            </a:extLst>
          </p:cNvPr>
          <p:cNvPicPr>
            <a:picLocks noChangeAspect="1"/>
          </p:cNvPicPr>
          <p:nvPr/>
        </p:nvPicPr>
        <p:blipFill>
          <a:blip r:embed="rId4"/>
          <a:stretch>
            <a:fillRect/>
          </a:stretch>
        </p:blipFill>
        <p:spPr>
          <a:xfrm>
            <a:off x="5541476" y="4338293"/>
            <a:ext cx="844708" cy="1122906"/>
          </a:xfrm>
          <a:prstGeom prst="rect">
            <a:avLst/>
          </a:prstGeom>
        </p:spPr>
      </p:pic>
      <p:sp>
        <p:nvSpPr>
          <p:cNvPr id="11" name="TextBox 10">
            <a:extLst>
              <a:ext uri="{FF2B5EF4-FFF2-40B4-BE49-F238E27FC236}">
                <a16:creationId xmlns:a16="http://schemas.microsoft.com/office/drawing/2014/main" id="{4FDA03B6-AAF6-6065-740F-78BBA11C3AA7}"/>
              </a:ext>
            </a:extLst>
          </p:cNvPr>
          <p:cNvSpPr txBox="1"/>
          <p:nvPr/>
        </p:nvSpPr>
        <p:spPr>
          <a:xfrm>
            <a:off x="6305908" y="4484248"/>
            <a:ext cx="1283179" cy="830997"/>
          </a:xfrm>
          <a:prstGeom prst="rect">
            <a:avLst/>
          </a:prstGeom>
          <a:noFill/>
        </p:spPr>
        <p:txBody>
          <a:bodyPr wrap="square" rtlCol="0">
            <a:spAutoFit/>
          </a:bodyPr>
          <a:lstStyle/>
          <a:p>
            <a:pPr algn="ctr"/>
            <a:r>
              <a:rPr lang="lv-LV" sz="1600" b="1" dirty="0">
                <a:solidFill>
                  <a:schemeClr val="tx1"/>
                </a:solidFill>
              </a:rPr>
              <a:t>14%</a:t>
            </a:r>
          </a:p>
          <a:p>
            <a:pPr algn="ctr"/>
            <a:r>
              <a:rPr lang="lv-LV" sz="1600" dirty="0">
                <a:solidFill>
                  <a:schemeClr val="tx1"/>
                </a:solidFill>
              </a:rPr>
              <a:t>konstatēta neatbilstība  </a:t>
            </a:r>
          </a:p>
        </p:txBody>
      </p:sp>
      <p:sp>
        <p:nvSpPr>
          <p:cNvPr id="15" name="TextBox 14">
            <a:extLst>
              <a:ext uri="{FF2B5EF4-FFF2-40B4-BE49-F238E27FC236}">
                <a16:creationId xmlns:a16="http://schemas.microsoft.com/office/drawing/2014/main" id="{E0E0ED25-7ACF-9A8D-5D60-EBB697C182E8}"/>
              </a:ext>
            </a:extLst>
          </p:cNvPr>
          <p:cNvSpPr txBox="1"/>
          <p:nvPr/>
        </p:nvSpPr>
        <p:spPr>
          <a:xfrm>
            <a:off x="7418717" y="3203608"/>
            <a:ext cx="1283179" cy="830997"/>
          </a:xfrm>
          <a:prstGeom prst="rect">
            <a:avLst/>
          </a:prstGeom>
          <a:noFill/>
        </p:spPr>
        <p:txBody>
          <a:bodyPr wrap="square">
            <a:spAutoFit/>
          </a:bodyPr>
          <a:lstStyle/>
          <a:p>
            <a:pPr algn="ctr"/>
            <a:r>
              <a:rPr lang="lv-LV" sz="1600" b="1" dirty="0">
                <a:solidFill>
                  <a:schemeClr val="tx1"/>
                </a:solidFill>
              </a:rPr>
              <a:t>20%</a:t>
            </a:r>
          </a:p>
          <a:p>
            <a:pPr algn="ctr"/>
            <a:r>
              <a:rPr lang="lv-LV" sz="1600" dirty="0">
                <a:solidFill>
                  <a:schemeClr val="tx1"/>
                </a:solidFill>
              </a:rPr>
              <a:t>konstatēta neatbilstība  </a:t>
            </a:r>
          </a:p>
        </p:txBody>
      </p:sp>
    </p:spTree>
    <p:extLst>
      <p:ext uri="{BB962C8B-B14F-4D97-AF65-F5344CB8AC3E}">
        <p14:creationId xmlns:p14="http://schemas.microsoft.com/office/powerpoint/2010/main" val="233279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D528E1B7-9838-097B-0FB3-6672EAAA27D4}"/>
              </a:ext>
            </a:extLst>
          </p:cNvPr>
          <p:cNvSpPr>
            <a:spLocks noGrp="1"/>
          </p:cNvSpPr>
          <p:nvPr>
            <p:ph type="sldNum" idx="12"/>
          </p:nvPr>
        </p:nvSpPr>
        <p:spPr/>
        <p:txBody>
          <a:bodyPr/>
          <a:lstStyle/>
          <a:p>
            <a:fld id="{00000000-1234-1234-1234-123412341234}" type="slidenum">
              <a:rPr lang="lv-LV" smtClean="0"/>
              <a:pPr/>
              <a:t>6</a:t>
            </a:fld>
            <a:endParaRPr lang="lv-LV" dirty="0"/>
          </a:p>
        </p:txBody>
      </p:sp>
      <p:graphicFrame>
        <p:nvGraphicFramePr>
          <p:cNvPr id="7" name="Diagramma 6">
            <a:extLst>
              <a:ext uri="{FF2B5EF4-FFF2-40B4-BE49-F238E27FC236}">
                <a16:creationId xmlns:a16="http://schemas.microsoft.com/office/drawing/2014/main" id="{E061AC2E-E376-DE1A-6A7D-D2CA22BE2EF6}"/>
              </a:ext>
            </a:extLst>
          </p:cNvPr>
          <p:cNvGraphicFramePr/>
          <p:nvPr>
            <p:extLst>
              <p:ext uri="{D42A27DB-BD31-4B8C-83A1-F6EECF244321}">
                <p14:modId xmlns:p14="http://schemas.microsoft.com/office/powerpoint/2010/main" val="4201719594"/>
              </p:ext>
            </p:extLst>
          </p:nvPr>
        </p:nvGraphicFramePr>
        <p:xfrm>
          <a:off x="134159" y="427382"/>
          <a:ext cx="10918153" cy="600323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5315F43F-49E9-EC63-2B84-E345A3640F88}"/>
              </a:ext>
            </a:extLst>
          </p:cNvPr>
          <p:cNvSpPr txBox="1"/>
          <p:nvPr/>
        </p:nvSpPr>
        <p:spPr>
          <a:xfrm>
            <a:off x="6096000" y="3724340"/>
            <a:ext cx="1928190" cy="738664"/>
          </a:xfrm>
          <a:prstGeom prst="rect">
            <a:avLst/>
          </a:prstGeom>
          <a:noFill/>
        </p:spPr>
        <p:txBody>
          <a:bodyPr wrap="square">
            <a:spAutoFit/>
          </a:bodyPr>
          <a:lstStyle/>
          <a:p>
            <a:pPr algn="ctr"/>
            <a:r>
              <a:rPr lang="lv-LV" b="1" dirty="0">
                <a:solidFill>
                  <a:schemeClr val="tx1"/>
                </a:solidFill>
              </a:rPr>
              <a:t>19,6</a:t>
            </a:r>
            <a:r>
              <a:rPr lang="lv-LV" sz="1400" b="1" dirty="0">
                <a:solidFill>
                  <a:schemeClr val="tx1"/>
                </a:solidFill>
              </a:rPr>
              <a:t> %</a:t>
            </a:r>
          </a:p>
          <a:p>
            <a:pPr algn="ctr"/>
            <a:r>
              <a:rPr lang="lv-LV" sz="1400" dirty="0">
                <a:solidFill>
                  <a:schemeClr val="tx1"/>
                </a:solidFill>
              </a:rPr>
              <a:t>konstatēta neatbilstība </a:t>
            </a:r>
          </a:p>
        </p:txBody>
      </p:sp>
      <p:sp>
        <p:nvSpPr>
          <p:cNvPr id="13" name="TextBox 12">
            <a:extLst>
              <a:ext uri="{FF2B5EF4-FFF2-40B4-BE49-F238E27FC236}">
                <a16:creationId xmlns:a16="http://schemas.microsoft.com/office/drawing/2014/main" id="{14A16C86-BEB5-982C-0C28-A7A1A1A2661A}"/>
              </a:ext>
            </a:extLst>
          </p:cNvPr>
          <p:cNvSpPr txBox="1"/>
          <p:nvPr/>
        </p:nvSpPr>
        <p:spPr>
          <a:xfrm>
            <a:off x="6649278" y="4948270"/>
            <a:ext cx="1838739" cy="738664"/>
          </a:xfrm>
          <a:prstGeom prst="rect">
            <a:avLst/>
          </a:prstGeom>
          <a:noFill/>
        </p:spPr>
        <p:txBody>
          <a:bodyPr wrap="square">
            <a:spAutoFit/>
          </a:bodyPr>
          <a:lstStyle/>
          <a:p>
            <a:pPr algn="ctr"/>
            <a:r>
              <a:rPr lang="lv-LV" sz="1400" b="1" dirty="0">
                <a:solidFill>
                  <a:schemeClr val="tx1"/>
                </a:solidFill>
              </a:rPr>
              <a:t>6,4 %</a:t>
            </a:r>
          </a:p>
          <a:p>
            <a:pPr algn="ctr"/>
            <a:r>
              <a:rPr lang="lv-LV" sz="1400" dirty="0">
                <a:solidFill>
                  <a:schemeClr val="tx1"/>
                </a:solidFill>
              </a:rPr>
              <a:t>konstatēta neatbilstība </a:t>
            </a:r>
            <a:endParaRPr lang="lv-LV" dirty="0"/>
          </a:p>
        </p:txBody>
      </p:sp>
    </p:spTree>
    <p:extLst>
      <p:ext uri="{BB962C8B-B14F-4D97-AF65-F5344CB8AC3E}">
        <p14:creationId xmlns:p14="http://schemas.microsoft.com/office/powerpoint/2010/main" val="30281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1EFBA0BD-0419-C5BF-D598-5FC70F54A6AF}"/>
              </a:ext>
            </a:extLst>
          </p:cNvPr>
          <p:cNvSpPr>
            <a:spLocks noGrp="1"/>
          </p:cNvSpPr>
          <p:nvPr>
            <p:ph type="sldNum" idx="12"/>
          </p:nvPr>
        </p:nvSpPr>
        <p:spPr/>
        <p:txBody>
          <a:bodyPr/>
          <a:lstStyle/>
          <a:p>
            <a:fld id="{00000000-1234-1234-1234-123412341234}" type="slidenum">
              <a:rPr lang="lv-LV" smtClean="0"/>
              <a:pPr/>
              <a:t>7</a:t>
            </a:fld>
            <a:endParaRPr lang="lv-LV" dirty="0"/>
          </a:p>
        </p:txBody>
      </p:sp>
      <p:graphicFrame>
        <p:nvGraphicFramePr>
          <p:cNvPr id="7" name="Diagramma 6">
            <a:extLst>
              <a:ext uri="{FF2B5EF4-FFF2-40B4-BE49-F238E27FC236}">
                <a16:creationId xmlns:a16="http://schemas.microsoft.com/office/drawing/2014/main" id="{E20BD521-F727-6623-7607-CECF95A4C0A4}"/>
              </a:ext>
            </a:extLst>
          </p:cNvPr>
          <p:cNvGraphicFramePr/>
          <p:nvPr>
            <p:extLst>
              <p:ext uri="{D42A27DB-BD31-4B8C-83A1-F6EECF244321}">
                <p14:modId xmlns:p14="http://schemas.microsoft.com/office/powerpoint/2010/main" val="1890307153"/>
              </p:ext>
            </p:extLst>
          </p:nvPr>
        </p:nvGraphicFramePr>
        <p:xfrm>
          <a:off x="631117" y="427383"/>
          <a:ext cx="11097057" cy="32600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ma 8">
            <a:extLst>
              <a:ext uri="{FF2B5EF4-FFF2-40B4-BE49-F238E27FC236}">
                <a16:creationId xmlns:a16="http://schemas.microsoft.com/office/drawing/2014/main" id="{157C85B7-17C3-31DC-BE3C-CEEDECD2A9BB}"/>
              </a:ext>
            </a:extLst>
          </p:cNvPr>
          <p:cNvGraphicFramePr/>
          <p:nvPr>
            <p:extLst>
              <p:ext uri="{D42A27DB-BD31-4B8C-83A1-F6EECF244321}">
                <p14:modId xmlns:p14="http://schemas.microsoft.com/office/powerpoint/2010/main" val="2859718268"/>
              </p:ext>
            </p:extLst>
          </p:nvPr>
        </p:nvGraphicFramePr>
        <p:xfrm>
          <a:off x="463826" y="3597964"/>
          <a:ext cx="10610039" cy="333954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EAF1756-7758-254A-186F-D9D16249AAB1}"/>
              </a:ext>
            </a:extLst>
          </p:cNvPr>
          <p:cNvSpPr txBox="1"/>
          <p:nvPr/>
        </p:nvSpPr>
        <p:spPr>
          <a:xfrm>
            <a:off x="3951149" y="5212070"/>
            <a:ext cx="444618" cy="254890"/>
          </a:xfrm>
          <a:prstGeom prst="rect">
            <a:avLst/>
          </a:prstGeom>
          <a:noFill/>
        </p:spPr>
        <p:txBody>
          <a:bodyPr wrap="square">
            <a:spAutoFit/>
          </a:bodyPr>
          <a:lstStyle/>
          <a:p>
            <a:pPr algn="ctr"/>
            <a:r>
              <a:rPr lang="lv-LV" sz="1600" dirty="0">
                <a:solidFill>
                  <a:schemeClr val="tx1"/>
                </a:solidFill>
              </a:rPr>
              <a:t>19</a:t>
            </a:r>
          </a:p>
        </p:txBody>
      </p:sp>
      <p:sp>
        <p:nvSpPr>
          <p:cNvPr id="11" name="TextBox 10">
            <a:extLst>
              <a:ext uri="{FF2B5EF4-FFF2-40B4-BE49-F238E27FC236}">
                <a16:creationId xmlns:a16="http://schemas.microsoft.com/office/drawing/2014/main" id="{AD0AD301-D77B-8616-0583-ED6C0AA12C0F}"/>
              </a:ext>
            </a:extLst>
          </p:cNvPr>
          <p:cNvSpPr txBox="1"/>
          <p:nvPr/>
        </p:nvSpPr>
        <p:spPr>
          <a:xfrm>
            <a:off x="4794966" y="5116285"/>
            <a:ext cx="444618" cy="254890"/>
          </a:xfrm>
          <a:prstGeom prst="rect">
            <a:avLst/>
          </a:prstGeom>
          <a:noFill/>
        </p:spPr>
        <p:txBody>
          <a:bodyPr wrap="square">
            <a:spAutoFit/>
          </a:bodyPr>
          <a:lstStyle/>
          <a:p>
            <a:pPr algn="ctr"/>
            <a:r>
              <a:rPr lang="lv-LV" sz="1600" dirty="0">
                <a:solidFill>
                  <a:schemeClr val="tx1"/>
                </a:solidFill>
              </a:rPr>
              <a:t>28</a:t>
            </a:r>
          </a:p>
        </p:txBody>
      </p:sp>
      <p:sp>
        <p:nvSpPr>
          <p:cNvPr id="12" name="TextBox 11">
            <a:extLst>
              <a:ext uri="{FF2B5EF4-FFF2-40B4-BE49-F238E27FC236}">
                <a16:creationId xmlns:a16="http://schemas.microsoft.com/office/drawing/2014/main" id="{E3764F25-C7C5-4931-12FF-FB22E6C010ED}"/>
              </a:ext>
            </a:extLst>
          </p:cNvPr>
          <p:cNvSpPr txBox="1"/>
          <p:nvPr/>
        </p:nvSpPr>
        <p:spPr>
          <a:xfrm>
            <a:off x="3158608" y="4321156"/>
            <a:ext cx="444618" cy="254890"/>
          </a:xfrm>
          <a:prstGeom prst="rect">
            <a:avLst/>
          </a:prstGeom>
          <a:noFill/>
        </p:spPr>
        <p:txBody>
          <a:bodyPr wrap="square">
            <a:spAutoFit/>
          </a:bodyPr>
          <a:lstStyle/>
          <a:p>
            <a:pPr algn="ctr"/>
            <a:r>
              <a:rPr lang="lv-LV" sz="1600" dirty="0">
                <a:solidFill>
                  <a:schemeClr val="tx1"/>
                </a:solidFill>
              </a:rPr>
              <a:t>81</a:t>
            </a:r>
          </a:p>
        </p:txBody>
      </p:sp>
      <p:sp>
        <p:nvSpPr>
          <p:cNvPr id="13" name="TextBox 12">
            <a:extLst>
              <a:ext uri="{FF2B5EF4-FFF2-40B4-BE49-F238E27FC236}">
                <a16:creationId xmlns:a16="http://schemas.microsoft.com/office/drawing/2014/main" id="{BF52F0C1-B05E-568D-3132-ADEDF34DCDE5}"/>
              </a:ext>
            </a:extLst>
          </p:cNvPr>
          <p:cNvSpPr txBox="1"/>
          <p:nvPr/>
        </p:nvSpPr>
        <p:spPr>
          <a:xfrm>
            <a:off x="6783398" y="4718858"/>
            <a:ext cx="444618" cy="338554"/>
          </a:xfrm>
          <a:prstGeom prst="rect">
            <a:avLst/>
          </a:prstGeom>
          <a:noFill/>
        </p:spPr>
        <p:txBody>
          <a:bodyPr wrap="square">
            <a:spAutoFit/>
          </a:bodyPr>
          <a:lstStyle/>
          <a:p>
            <a:pPr algn="ctr"/>
            <a:r>
              <a:rPr lang="lv-LV" sz="1600" dirty="0">
                <a:solidFill>
                  <a:schemeClr val="tx1"/>
                </a:solidFill>
              </a:rPr>
              <a:t>54</a:t>
            </a:r>
          </a:p>
        </p:txBody>
      </p:sp>
      <p:sp>
        <p:nvSpPr>
          <p:cNvPr id="14" name="TextBox 13">
            <a:extLst>
              <a:ext uri="{FF2B5EF4-FFF2-40B4-BE49-F238E27FC236}">
                <a16:creationId xmlns:a16="http://schemas.microsoft.com/office/drawing/2014/main" id="{BD0B8254-F769-E2F8-0869-F437284FA54B}"/>
              </a:ext>
            </a:extLst>
          </p:cNvPr>
          <p:cNvSpPr txBox="1"/>
          <p:nvPr/>
        </p:nvSpPr>
        <p:spPr>
          <a:xfrm>
            <a:off x="7633706" y="4829735"/>
            <a:ext cx="444618" cy="254890"/>
          </a:xfrm>
          <a:prstGeom prst="rect">
            <a:avLst/>
          </a:prstGeom>
          <a:noFill/>
        </p:spPr>
        <p:txBody>
          <a:bodyPr wrap="square">
            <a:spAutoFit/>
          </a:bodyPr>
          <a:lstStyle/>
          <a:p>
            <a:pPr algn="ctr"/>
            <a:r>
              <a:rPr lang="lv-LV" sz="1600" dirty="0">
                <a:solidFill>
                  <a:schemeClr val="tx1"/>
                </a:solidFill>
              </a:rPr>
              <a:t>48</a:t>
            </a:r>
          </a:p>
        </p:txBody>
      </p:sp>
      <p:sp>
        <p:nvSpPr>
          <p:cNvPr id="15" name="TextBox 14">
            <a:extLst>
              <a:ext uri="{FF2B5EF4-FFF2-40B4-BE49-F238E27FC236}">
                <a16:creationId xmlns:a16="http://schemas.microsoft.com/office/drawing/2014/main" id="{277F00D2-D237-ED42-AE44-D63606E06206}"/>
              </a:ext>
            </a:extLst>
          </p:cNvPr>
          <p:cNvSpPr txBox="1"/>
          <p:nvPr/>
        </p:nvSpPr>
        <p:spPr>
          <a:xfrm>
            <a:off x="8484014" y="5084625"/>
            <a:ext cx="444618" cy="254890"/>
          </a:xfrm>
          <a:prstGeom prst="rect">
            <a:avLst/>
          </a:prstGeom>
          <a:noFill/>
        </p:spPr>
        <p:txBody>
          <a:bodyPr wrap="square">
            <a:spAutoFit/>
          </a:bodyPr>
          <a:lstStyle/>
          <a:p>
            <a:pPr algn="ctr"/>
            <a:r>
              <a:rPr lang="lv-LV" sz="1600" dirty="0">
                <a:solidFill>
                  <a:schemeClr val="tx1"/>
                </a:solidFill>
              </a:rPr>
              <a:t>29</a:t>
            </a:r>
          </a:p>
        </p:txBody>
      </p:sp>
    </p:spTree>
    <p:extLst>
      <p:ext uri="{BB962C8B-B14F-4D97-AF65-F5344CB8AC3E}">
        <p14:creationId xmlns:p14="http://schemas.microsoft.com/office/powerpoint/2010/main" val="17602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1ADDC0A6-41EF-8803-E4C6-E16916C45823}"/>
              </a:ext>
            </a:extLst>
          </p:cNvPr>
          <p:cNvSpPr>
            <a:spLocks noGrp="1"/>
          </p:cNvSpPr>
          <p:nvPr>
            <p:ph type="sldNum" idx="12"/>
          </p:nvPr>
        </p:nvSpPr>
        <p:spPr/>
        <p:txBody>
          <a:bodyPr/>
          <a:lstStyle/>
          <a:p>
            <a:fld id="{00000000-1234-1234-1234-123412341234}" type="slidenum">
              <a:rPr lang="lv-LV" smtClean="0"/>
              <a:pPr/>
              <a:t>8</a:t>
            </a:fld>
            <a:endParaRPr lang="lv-LV" dirty="0"/>
          </a:p>
        </p:txBody>
      </p:sp>
      <p:graphicFrame>
        <p:nvGraphicFramePr>
          <p:cNvPr id="7" name="Diagramma 6">
            <a:extLst>
              <a:ext uri="{FF2B5EF4-FFF2-40B4-BE49-F238E27FC236}">
                <a16:creationId xmlns:a16="http://schemas.microsoft.com/office/drawing/2014/main" id="{FD07ABD6-E3C3-B8F0-24C1-B387F0B44D5C}"/>
              </a:ext>
            </a:extLst>
          </p:cNvPr>
          <p:cNvGraphicFramePr/>
          <p:nvPr>
            <p:extLst>
              <p:ext uri="{D42A27DB-BD31-4B8C-83A1-F6EECF244321}">
                <p14:modId xmlns:p14="http://schemas.microsoft.com/office/powerpoint/2010/main" val="2136730995"/>
              </p:ext>
            </p:extLst>
          </p:nvPr>
        </p:nvGraphicFramePr>
        <p:xfrm>
          <a:off x="826765" y="1210368"/>
          <a:ext cx="5842392" cy="48134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a 7">
            <a:extLst>
              <a:ext uri="{FF2B5EF4-FFF2-40B4-BE49-F238E27FC236}">
                <a16:creationId xmlns:a16="http://schemas.microsoft.com/office/drawing/2014/main" id="{24833D6A-C2E6-38B5-C7EB-41E85B6F4F83}"/>
              </a:ext>
            </a:extLst>
          </p:cNvPr>
          <p:cNvGraphicFramePr/>
          <p:nvPr>
            <p:extLst>
              <p:ext uri="{D42A27DB-BD31-4B8C-83A1-F6EECF244321}">
                <p14:modId xmlns:p14="http://schemas.microsoft.com/office/powerpoint/2010/main" val="368961369"/>
              </p:ext>
            </p:extLst>
          </p:nvPr>
        </p:nvGraphicFramePr>
        <p:xfrm>
          <a:off x="5777784" y="834147"/>
          <a:ext cx="5842392" cy="520036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5A15A536-8A69-0498-E81D-D07E8F391DE6}"/>
              </a:ext>
            </a:extLst>
          </p:cNvPr>
          <p:cNvSpPr txBox="1"/>
          <p:nvPr/>
        </p:nvSpPr>
        <p:spPr>
          <a:xfrm>
            <a:off x="3697819" y="285931"/>
            <a:ext cx="5145961" cy="461665"/>
          </a:xfrm>
          <a:prstGeom prst="rect">
            <a:avLst/>
          </a:prstGeom>
          <a:noFill/>
        </p:spPr>
        <p:txBody>
          <a:bodyPr wrap="none" rtlCol="0">
            <a:spAutoFit/>
          </a:bodyPr>
          <a:lstStyle/>
          <a:p>
            <a:r>
              <a:rPr lang="lv-LV" sz="2400" b="1" dirty="0">
                <a:solidFill>
                  <a:schemeClr val="accent1"/>
                </a:solidFill>
                <a:latin typeface="+mn-lt"/>
              </a:rPr>
              <a:t>NO KOPĒJĀ PĀRBAUŽU SKAITA:</a:t>
            </a:r>
          </a:p>
        </p:txBody>
      </p:sp>
    </p:spTree>
    <p:extLst>
      <p:ext uri="{BB962C8B-B14F-4D97-AF65-F5344CB8AC3E}">
        <p14:creationId xmlns:p14="http://schemas.microsoft.com/office/powerpoint/2010/main" val="345998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A5C4F0D-A465-6280-9F5C-371B79710370}"/>
              </a:ext>
            </a:extLst>
          </p:cNvPr>
          <p:cNvSpPr>
            <a:spLocks noGrp="1"/>
          </p:cNvSpPr>
          <p:nvPr>
            <p:ph type="title"/>
          </p:nvPr>
        </p:nvSpPr>
        <p:spPr>
          <a:xfrm>
            <a:off x="631117" y="333168"/>
            <a:ext cx="10929767" cy="755482"/>
          </a:xfrm>
        </p:spPr>
        <p:txBody>
          <a:bodyPr/>
          <a:lstStyle/>
          <a:p>
            <a:pPr algn="ctr"/>
            <a:r>
              <a:rPr lang="lv-LV" b="1" dirty="0"/>
              <a:t>PIEAUGUŠO IZGLĪTOJAMO</a:t>
            </a:r>
            <a:r>
              <a:rPr lang="lv-LV" b="1" baseline="0" dirty="0"/>
              <a:t> APTAUJAS </a:t>
            </a:r>
            <a:r>
              <a:rPr lang="lv-LV" dirty="0"/>
              <a:t>ANKETU </a:t>
            </a:r>
            <a:r>
              <a:rPr lang="lv-LV" b="1" baseline="0" dirty="0"/>
              <a:t>KOPSAVILKUMS</a:t>
            </a:r>
            <a:br>
              <a:rPr lang="lv-LV" b="1" baseline="0" dirty="0"/>
            </a:br>
            <a:r>
              <a:rPr lang="lv-LV" b="1" baseline="0" dirty="0"/>
              <a:t> </a:t>
            </a:r>
            <a:r>
              <a:rPr lang="lv-LV" sz="1800" b="1" baseline="0" dirty="0"/>
              <a:t>2022. gadā</a:t>
            </a:r>
            <a:br>
              <a:rPr lang="lv-LV" b="1" dirty="0"/>
            </a:br>
            <a:endParaRPr lang="lv-LV" dirty="0"/>
          </a:p>
        </p:txBody>
      </p:sp>
      <p:sp>
        <p:nvSpPr>
          <p:cNvPr id="3" name="Slaida numura vietturis 2">
            <a:extLst>
              <a:ext uri="{FF2B5EF4-FFF2-40B4-BE49-F238E27FC236}">
                <a16:creationId xmlns:a16="http://schemas.microsoft.com/office/drawing/2014/main" id="{1D6EC625-F6BA-D6AB-6D63-4076DC2A2365}"/>
              </a:ext>
            </a:extLst>
          </p:cNvPr>
          <p:cNvSpPr>
            <a:spLocks noGrp="1"/>
          </p:cNvSpPr>
          <p:nvPr>
            <p:ph type="sldNum" idx="12"/>
          </p:nvPr>
        </p:nvSpPr>
        <p:spPr/>
        <p:txBody>
          <a:bodyPr/>
          <a:lstStyle/>
          <a:p>
            <a:fld id="{00000000-1234-1234-1234-123412341234}" type="slidenum">
              <a:rPr lang="lv-LV" smtClean="0"/>
              <a:pPr/>
              <a:t>9</a:t>
            </a:fld>
            <a:endParaRPr lang="lv-LV" dirty="0"/>
          </a:p>
        </p:txBody>
      </p:sp>
      <p:graphicFrame>
        <p:nvGraphicFramePr>
          <p:cNvPr id="10" name="Diagramma 9">
            <a:extLst>
              <a:ext uri="{FF2B5EF4-FFF2-40B4-BE49-F238E27FC236}">
                <a16:creationId xmlns:a16="http://schemas.microsoft.com/office/drawing/2014/main" id="{F4788C3A-E014-586C-F742-C7FF4C0A1BAB}"/>
              </a:ext>
            </a:extLst>
          </p:cNvPr>
          <p:cNvGraphicFramePr/>
          <p:nvPr>
            <p:extLst>
              <p:ext uri="{D42A27DB-BD31-4B8C-83A1-F6EECF244321}">
                <p14:modId xmlns:p14="http://schemas.microsoft.com/office/powerpoint/2010/main" val="2714682162"/>
              </p:ext>
            </p:extLst>
          </p:nvPr>
        </p:nvGraphicFramePr>
        <p:xfrm>
          <a:off x="1345721" y="1147407"/>
          <a:ext cx="9420045"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0252937"/>
      </p:ext>
    </p:extLst>
  </p:cSld>
  <p:clrMapOvr>
    <a:masterClrMapping/>
  </p:clrMapOvr>
</p:sld>
</file>

<file path=ppt/theme/theme1.xml><?xml version="1.0" encoding="utf-8"?>
<a:theme xmlns:a="http://schemas.openxmlformats.org/drawingml/2006/main" name="Office Theme">
  <a:themeElements>
    <a:clrScheme name="Custom 21">
      <a:dk1>
        <a:srgbClr val="664690"/>
      </a:dk1>
      <a:lt1>
        <a:srgbClr val="FFFFFF"/>
      </a:lt1>
      <a:dk2>
        <a:srgbClr val="664690"/>
      </a:dk2>
      <a:lt2>
        <a:srgbClr val="FFFFFF"/>
      </a:lt2>
      <a:accent1>
        <a:srgbClr val="664690"/>
      </a:accent1>
      <a:accent2>
        <a:srgbClr val="856CA6"/>
      </a:accent2>
      <a:accent3>
        <a:srgbClr val="A391BC"/>
      </a:accent3>
      <a:accent4>
        <a:srgbClr val="C2B5D3"/>
      </a:accent4>
      <a:accent5>
        <a:srgbClr val="E0DAE9"/>
      </a:accent5>
      <a:accent6>
        <a:srgbClr val="EFECF3"/>
      </a:accent6>
      <a:hlink>
        <a:srgbClr val="442583"/>
      </a:hlink>
      <a:folHlink>
        <a:srgbClr val="6646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6542</TotalTime>
  <Words>979</Words>
  <Application>Microsoft Office PowerPoint</Application>
  <PresentationFormat>Platekrāna</PresentationFormat>
  <Paragraphs>98</Paragraphs>
  <Slides>10</Slides>
  <Notes>5</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10</vt:i4>
      </vt:variant>
    </vt:vector>
  </HeadingPairs>
  <TitlesOfParts>
    <vt:vector size="17" baseType="lpstr">
      <vt:lpstr>Arial</vt:lpstr>
      <vt:lpstr>Calibri</vt:lpstr>
      <vt:lpstr>Times New Roman</vt:lpstr>
      <vt:lpstr>Trebuchet MS</vt:lpstr>
      <vt:lpstr>Verdana</vt:lpstr>
      <vt:lpstr>Wingdings</vt:lpstr>
      <vt:lpstr>Office Theme</vt:lpstr>
      <vt:lpstr>PowerPoint prezentācija</vt:lpstr>
      <vt:lpstr>Sadarbības līguma starp NVA un IKVD ietvaros  ESF projekts   „Atbalsts bezdarbnieku izglītībai” Nr.7.1.1.0/15/I/001  </vt:lpstr>
      <vt:lpstr>Kopš 2020./2021.gada Izglītības kvalitātes valsts dienests ir sadarbības partneris Nodarbinātības valsts aģentūras īstenotajā projektā ,,Atbalsts bezdarbnieku izglītībai”.  </vt:lpstr>
      <vt:lpstr>STATISTIKAS DATI: Paveiktais projekta ietvaros 2021.gadā un 2022.gadā pieaugušo izglītības kvalitātes kontroles ietvaros </vt:lpstr>
      <vt:lpstr>PowerPoint prezentācija</vt:lpstr>
      <vt:lpstr>PowerPoint prezentācija</vt:lpstr>
      <vt:lpstr>PowerPoint prezentācija</vt:lpstr>
      <vt:lpstr>PowerPoint prezentācija</vt:lpstr>
      <vt:lpstr>PIEAUGUŠO IZGLĪTOJAMO APTAUJAS ANKETU KOPSAVILKUMS  2022. gadā </vt:lpstr>
      <vt:lpstr> SVARĪGĀKIE SECINĀJUMI: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NOSAUKUMS</dc:title>
  <dc:creator>Jana.Veinberga</dc:creator>
  <cp:lastModifiedBy>Jana Veinberga</cp:lastModifiedBy>
  <cp:revision>613</cp:revision>
  <cp:lastPrinted>2020-11-17T12:03:30Z</cp:lastPrinted>
  <dcterms:modified xsi:type="dcterms:W3CDTF">2023-05-08T14:53:02Z</dcterms:modified>
</cp:coreProperties>
</file>