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71" r:id="rId5"/>
    <p:sldId id="272" r:id="rId6"/>
    <p:sldId id="261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8" r:id="rId21"/>
    <p:sldId id="289" r:id="rId22"/>
    <p:sldId id="262" r:id="rId23"/>
  </p:sldIdLst>
  <p:sldSz cx="24387175" cy="13716000"/>
  <p:notesSz cx="6858000" cy="9144000"/>
  <p:defaultTextStyle>
    <a:defPPr marL="0" marR="0" indent="0" algn="l" defTabSz="171452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863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636" y="102"/>
      </p:cViewPr>
      <p:guideLst>
        <p:guide orient="horz" pos="86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1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1pPr>
    <a:lvl2pPr indent="428632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2pPr>
    <a:lvl3pPr indent="857262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3pPr>
    <a:lvl4pPr indent="1285894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4pPr>
    <a:lvl5pPr indent="1714526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5pPr>
    <a:lvl6pPr indent="2143155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6pPr>
    <a:lvl7pPr indent="2571787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7pPr>
    <a:lvl8pPr indent="3000419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8pPr>
    <a:lvl9pPr indent="3429049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81565" y="2303863"/>
            <a:ext cx="19624056" cy="464343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565" y="7090172"/>
            <a:ext cx="1962405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900"/>
            </a:lvl1pPr>
            <a:lvl2pPr marL="0" indent="0" algn="ctr">
              <a:spcBef>
                <a:spcPts val="0"/>
              </a:spcBef>
              <a:buSzTx/>
              <a:buNone/>
              <a:defRPr sz="6900"/>
            </a:lvl2pPr>
            <a:lvl3pPr marL="0" indent="0" algn="ctr">
              <a:spcBef>
                <a:spcPts val="0"/>
              </a:spcBef>
              <a:buSzTx/>
              <a:buNone/>
              <a:defRPr sz="6900"/>
            </a:lvl3pPr>
            <a:lvl4pPr marL="0" indent="0" algn="ctr">
              <a:spcBef>
                <a:spcPts val="0"/>
              </a:spcBef>
              <a:buSzTx/>
              <a:buNone/>
              <a:defRPr sz="6900"/>
            </a:lvl4pPr>
            <a:lvl5pPr marL="0" indent="0" algn="ctr">
              <a:spcBef>
                <a:spcPts val="0"/>
              </a:spcBef>
              <a:buSzTx/>
              <a:buNone/>
              <a:defRPr sz="69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2598458" y="3643315"/>
            <a:ext cx="10002553" cy="8840389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6173" y="3643315"/>
            <a:ext cx="10002553" cy="8840389"/>
          </a:xfrm>
          <a:prstGeom prst="rect">
            <a:avLst/>
          </a:prstGeom>
        </p:spPr>
        <p:txBody>
          <a:bodyPr/>
          <a:lstStyle>
            <a:lvl1pPr marL="642947" indent="-642947">
              <a:spcBef>
                <a:spcPts val="6000"/>
              </a:spcBef>
              <a:defRPr sz="5300"/>
            </a:lvl1pPr>
            <a:lvl2pPr marL="1285894" indent="-642947">
              <a:spcBef>
                <a:spcPts val="6000"/>
              </a:spcBef>
              <a:defRPr sz="5300"/>
            </a:lvl2pPr>
            <a:lvl3pPr marL="1928840" indent="-642947">
              <a:spcBef>
                <a:spcPts val="6000"/>
              </a:spcBef>
              <a:defRPr sz="5300"/>
            </a:lvl3pPr>
            <a:lvl4pPr marL="2571787" indent="-642947">
              <a:spcBef>
                <a:spcPts val="6000"/>
              </a:spcBef>
              <a:defRPr sz="5300"/>
            </a:lvl4pPr>
            <a:lvl5pPr marL="3214734" indent="-642947">
              <a:spcBef>
                <a:spcPts val="6000"/>
              </a:spcBef>
              <a:defRPr sz="5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6268" y="13073068"/>
            <a:ext cx="841944" cy="64375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Helvetica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786175" y="1785940"/>
            <a:ext cx="20814835" cy="101441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598458" y="7161611"/>
            <a:ext cx="10002553" cy="5304235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98458" y="1250157"/>
            <a:ext cx="10002553" cy="5304235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786173" y="1250159"/>
            <a:ext cx="10002553" cy="11215688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565" y="8947548"/>
            <a:ext cx="19624056" cy="648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00" i="1"/>
            </a:lvl1pPr>
            <a:lvl2pPr marL="1458537" indent="-625087" algn="ctr">
              <a:spcBef>
                <a:spcPts val="0"/>
              </a:spcBef>
              <a:defRPr sz="4500" i="1"/>
            </a:lvl2pPr>
            <a:lvl3pPr marL="2291987" indent="-625087" algn="ctr">
              <a:spcBef>
                <a:spcPts val="0"/>
              </a:spcBef>
              <a:defRPr sz="4500" i="1"/>
            </a:lvl3pPr>
            <a:lvl4pPr marL="3125436" indent="-625087" algn="ctr">
              <a:spcBef>
                <a:spcPts val="0"/>
              </a:spcBef>
              <a:defRPr sz="4500" i="1"/>
            </a:lvl4pPr>
            <a:lvl5pPr marL="3958886" indent="-625087" algn="ctr">
              <a:spcBef>
                <a:spcPts val="0"/>
              </a:spcBef>
              <a:defRPr sz="45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1565" y="6000629"/>
            <a:ext cx="19624056" cy="857499"/>
          </a:xfrm>
          <a:prstGeom prst="rect">
            <a:avLst/>
          </a:prstGeom>
        </p:spPr>
        <p:txBody>
          <a:bodyPr/>
          <a:lstStyle>
            <a:lvl1pPr marL="0" indent="0" algn="ctr" defTabSz="152678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048397" y="946548"/>
            <a:ext cx="18290381" cy="8304611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565" y="9447611"/>
            <a:ext cx="1962405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565" y="11465719"/>
            <a:ext cx="1962405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900"/>
            </a:lvl1pPr>
            <a:lvl2pPr marL="0" indent="0" algn="ctr">
              <a:spcBef>
                <a:spcPts val="0"/>
              </a:spcBef>
              <a:buSzTx/>
              <a:buNone/>
              <a:defRPr sz="6900"/>
            </a:lvl2pPr>
            <a:lvl3pPr marL="0" indent="0" algn="ctr">
              <a:spcBef>
                <a:spcPts val="0"/>
              </a:spcBef>
              <a:buSzTx/>
              <a:buNone/>
              <a:defRPr sz="6900"/>
            </a:lvl3pPr>
            <a:lvl4pPr marL="0" indent="0" algn="ctr">
              <a:spcBef>
                <a:spcPts val="0"/>
              </a:spcBef>
              <a:buSzTx/>
              <a:buNone/>
              <a:defRPr sz="6900"/>
            </a:lvl4pPr>
            <a:lvl5pPr marL="0" indent="0" algn="ctr">
              <a:spcBef>
                <a:spcPts val="0"/>
              </a:spcBef>
              <a:buSzTx/>
              <a:buNone/>
              <a:defRPr sz="6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81565" y="4536284"/>
            <a:ext cx="19624056" cy="464343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598458" y="892969"/>
            <a:ext cx="10002553" cy="11555016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786173" y="892968"/>
            <a:ext cx="10002553" cy="5607845"/>
          </a:xfrm>
          <a:prstGeom prst="rect">
            <a:avLst/>
          </a:prstGeom>
        </p:spPr>
        <p:txBody>
          <a:bodyPr anchor="b"/>
          <a:lstStyle>
            <a:lvl1pPr>
              <a:defRPr sz="11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6173" y="6643691"/>
            <a:ext cx="10002553" cy="578643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900"/>
            </a:lvl1pPr>
            <a:lvl2pPr marL="0" indent="0" algn="ctr">
              <a:spcBef>
                <a:spcPts val="0"/>
              </a:spcBef>
              <a:buSzTx/>
              <a:buNone/>
              <a:defRPr sz="6900"/>
            </a:lvl2pPr>
            <a:lvl3pPr marL="0" indent="0" algn="ctr">
              <a:spcBef>
                <a:spcPts val="0"/>
              </a:spcBef>
              <a:buSzTx/>
              <a:buNone/>
              <a:defRPr sz="6900"/>
            </a:lvl3pPr>
            <a:lvl4pPr marL="0" indent="0" algn="ctr">
              <a:spcBef>
                <a:spcPts val="0"/>
              </a:spcBef>
              <a:buSzTx/>
              <a:buNone/>
              <a:defRPr sz="6900"/>
            </a:lvl4pPr>
            <a:lvl5pPr marL="0" indent="0" algn="ctr">
              <a:spcBef>
                <a:spcPts val="0"/>
              </a:spcBef>
              <a:buSzTx/>
              <a:buNone/>
              <a:defRPr sz="6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pumpurs_templeiti_16_9-0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444000" cy="137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pumpurs_templeiti_16_9-0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44000" cy="137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pumpurs_templeiti_16_9-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pumpurs_templeiti_16_9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86175" y="357191"/>
            <a:ext cx="20814835" cy="303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250" tIns="95250" rIns="95250" bIns="9525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86175" y="3643315"/>
            <a:ext cx="20814835" cy="8840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250" tIns="95250" rIns="95250" bIns="9525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5838" y="13073066"/>
            <a:ext cx="602798" cy="643757"/>
          </a:xfrm>
          <a:prstGeom prst="rect">
            <a:avLst/>
          </a:prstGeom>
          <a:ln w="12700">
            <a:miter lim="400000"/>
          </a:ln>
        </p:spPr>
        <p:txBody>
          <a:bodyPr wrap="none" lIns="95250" tIns="95250" rIns="95250" bIns="95250">
            <a:spAutoFit/>
          </a:bodyPr>
          <a:lstStyle>
            <a:lvl1pPr>
              <a:defRPr sz="2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4" r:id="rId5"/>
    <p:sldLayoutId id="2147483663" r:id="rId6"/>
    <p:sldLayoutId id="2147483662" r:id="rId7"/>
    <p:sldLayoutId id="214748366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/>
  <p:txStyles>
    <p:titleStyle>
      <a:lvl1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Helvetica Neue Medium"/>
        </a:defRPr>
      </a:lvl1pPr>
      <a:lvl2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833450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1pPr>
      <a:lvl2pPr marL="1666899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2pPr>
      <a:lvl3pPr marL="2500349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3pPr>
      <a:lvl4pPr marL="3333799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4pPr>
      <a:lvl5pPr marL="4167248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5pPr>
      <a:lvl6pPr marL="5000698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5834148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6667597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7501047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2824" y="-1"/>
            <a:ext cx="23674350" cy="13715999"/>
            <a:chOff x="712824" y="-1"/>
            <a:chExt cx="23674350" cy="13715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824" y="11412071"/>
              <a:ext cx="12166174" cy="19013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9216" y="1934297"/>
              <a:ext cx="5687474" cy="2532482"/>
            </a:xfrm>
            <a:prstGeom prst="rect">
              <a:avLst/>
            </a:prstGeom>
          </p:spPr>
        </p:pic>
        <p:pic>
          <p:nvPicPr>
            <p:cNvPr id="5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t="12993" r="23307" b="12993"/>
            <a:stretch/>
          </p:blipFill>
          <p:spPr>
            <a:xfrm>
              <a:off x="3068493" y="-1"/>
              <a:ext cx="21318681" cy="1371599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34277" y="4693558"/>
            <a:ext cx="5687995" cy="1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C0DDF8-41B5-4843-86CE-2ED3535C95A2}"/>
              </a:ext>
            </a:extLst>
          </p:cNvPr>
          <p:cNvSpPr txBox="1"/>
          <p:nvPr/>
        </p:nvSpPr>
        <p:spPr>
          <a:xfrm>
            <a:off x="465469" y="4603352"/>
            <a:ext cx="23679806" cy="7078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/>
            <a:r>
              <a:rPr lang="lv-LV" sz="8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Labā </a:t>
            </a:r>
            <a:r>
              <a:rPr lang="lv-LV" sz="8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prakse sociālās atstumtības riskam </a:t>
            </a:r>
            <a:r>
              <a:rPr lang="lv-LV" sz="8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pakļauto izglītojamo iesaistei profesionālajā izglītībā</a:t>
            </a:r>
            <a:r>
              <a:rPr lang="lv-LV" sz="8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8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Latvijā</a:t>
            </a:r>
          </a:p>
          <a:p>
            <a:pPr defTabSz="584200"/>
            <a:endParaRPr lang="lv-LV" sz="20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lv-LV" sz="5400" b="1" spc="-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Biruta </a:t>
            </a:r>
            <a:r>
              <a:rPr lang="lv-LV" sz="5400" b="1" spc="-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Sloka</a:t>
            </a:r>
            <a:r>
              <a:rPr lang="lv-LV" sz="5400" b="1" spc="-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Ginta Tora, Juris Dzelme, Ilze Brante,</a:t>
            </a: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lv-LV" sz="5400" b="1" spc="-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Kristīne Liepiņa, Anna Angena</a:t>
            </a: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lv-LV" sz="5400" b="1" spc="-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Latvijas </a:t>
            </a:r>
            <a:r>
              <a:rPr lang="lv-LV" sz="5400" b="1" spc="-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Universitāte</a:t>
            </a:r>
            <a:endParaRPr kumimoji="0" lang="lv-LV" sz="54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24" y="1"/>
            <a:ext cx="23185097" cy="20301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66309" y="13069168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788276" y="2163658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1" y="11549317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09" y="13245102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380" y="4437276"/>
            <a:ext cx="2244959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Detalizēta analīze par mācībspēku pārstāvju viedokļiem darbā ar </a:t>
            </a:r>
            <a:r>
              <a:rPr lang="lv-LV" sz="5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</a:t>
            </a:r>
            <a:r>
              <a:rPr lang="lv-LV" sz="54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bija šāda:</a:t>
            </a:r>
          </a:p>
          <a:p>
            <a:pPr algn="just"/>
            <a:endParaRPr lang="lv-LV" sz="1200" spc="-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Individualizēta pieeja un konkrēta jaunieša problēmjautājumu iedziļināšanās ir motivējošs un sociāli iekļaujošs faktors sociālās atstumtības riskam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00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788276" y="2163658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1" y="11549317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09" y="13245102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380" y="4437276"/>
            <a:ext cx="22449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lv-LV" sz="5400" spc="-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276" y="5289385"/>
            <a:ext cx="217248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Visus analizētos aspektus lūdza novērtēt skalā 1-10, kur 1 - neatbalsta (slikti); 10 – ļoti atbalstīts (labs), un bija arī iespēja norādīt, ka “nepiemēro/nav informācijas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Analizējamo aspektu rezultāti, ko novērtējuši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PIA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mācībspēki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, strādājot ar sociālās atstumtības riskam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ir iekļauti turpmākajās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tabulās</a:t>
            </a:r>
            <a:endParaRPr lang="lv-LV" sz="54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94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495934" y="93396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19" y="11661793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10" y="13304927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1344" y="1923054"/>
            <a:ext cx="226747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1.Tabula Izvērtējumu sadalījums, ko veic pedagogi profesionālajā izglītībā, strādājot ar Latvijā </a:t>
            </a:r>
            <a:r>
              <a:rPr lang="lv-LV" sz="3200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2023. gadā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izvērtēto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aspektu-par iespējām ārpusskolas/brīvā laika aktivitātēm, kas ir būtisks motivējošs un sociālās iekļaušanās faktors </a:t>
            </a:r>
            <a:r>
              <a:rPr lang="lv-LV" sz="32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izglītojamiem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055" y="11359881"/>
            <a:ext cx="23051644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107000"/>
              </a:lnSpc>
            </a:pPr>
            <a:r>
              <a:rPr lang="lv-LV" sz="2000" i="1" kern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Avots: autoru aprēķini, pamatojoties uz aptaujas rezultātiem, n = 65, vērtēšanas skala 1-10, kur 1-neatbalsta (slikti); 10-ļoti atbalsta (labi), 0 – nepiemēro/nav informācijas</a:t>
            </a:r>
            <a:endParaRPr lang="lv-LV" sz="20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84137"/>
              </p:ext>
            </p:extLst>
          </p:nvPr>
        </p:nvGraphicFramePr>
        <p:xfrm>
          <a:off x="1141344" y="3957560"/>
          <a:ext cx="22000216" cy="7469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62">
                  <a:extLst>
                    <a:ext uri="{9D8B030D-6E8A-4147-A177-3AD203B41FA5}">
                      <a16:colId xmlns:a16="http://schemas.microsoft.com/office/drawing/2014/main" val="2679641109"/>
                    </a:ext>
                  </a:extLst>
                </a:gridCol>
                <a:gridCol w="6493450">
                  <a:extLst>
                    <a:ext uri="{9D8B030D-6E8A-4147-A177-3AD203B41FA5}">
                      <a16:colId xmlns:a16="http://schemas.microsoft.com/office/drawing/2014/main" val="1658075466"/>
                    </a:ext>
                  </a:extLst>
                </a:gridCol>
                <a:gridCol w="4513072">
                  <a:extLst>
                    <a:ext uri="{9D8B030D-6E8A-4147-A177-3AD203B41FA5}">
                      <a16:colId xmlns:a16="http://schemas.microsoft.com/office/drawing/2014/main" val="1848058107"/>
                    </a:ext>
                  </a:extLst>
                </a:gridCol>
                <a:gridCol w="3456353">
                  <a:extLst>
                    <a:ext uri="{9D8B030D-6E8A-4147-A177-3AD203B41FA5}">
                      <a16:colId xmlns:a16="http://schemas.microsoft.com/office/drawing/2014/main" val="2684062007"/>
                    </a:ext>
                  </a:extLst>
                </a:gridCol>
                <a:gridCol w="3468017">
                  <a:extLst>
                    <a:ext uri="{9D8B030D-6E8A-4147-A177-3AD203B41FA5}">
                      <a16:colId xmlns:a16="http://schemas.microsoft.com/office/drawing/2014/main" val="3321743219"/>
                    </a:ext>
                  </a:extLst>
                </a:gridCol>
                <a:gridCol w="3995062">
                  <a:extLst>
                    <a:ext uri="{9D8B030D-6E8A-4147-A177-3AD203B41FA5}">
                      <a16:colId xmlns:a16="http://schemas.microsoft.com/office/drawing/2014/main" val="2754430110"/>
                    </a:ext>
                  </a:extLst>
                </a:gridCol>
              </a:tblGrid>
              <a:tr h="920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Novērtējumi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Biežums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Derīgi procenti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Kumulatīvie procenti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extLst>
                  <a:ext uri="{0D108BD9-81ED-4DB2-BD59-A6C34878D82A}">
                    <a16:rowId xmlns:a16="http://schemas.microsoft.com/office/drawing/2014/main" val="3149987429"/>
                  </a:ext>
                </a:extLst>
              </a:tr>
              <a:tr h="920967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0 - nepiemēro/nav informācijas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7,7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7,7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7,7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1766435515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1 - neatbalsta (slikti)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9,2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579663120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13,8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4021473381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18,5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185315181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20,0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1957903625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6,2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6,2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26,2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2390394229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20,0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20,0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46,2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533468226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21,5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21,5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67,7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816983105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21,5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21,5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89,2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858296666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10 - ļoti atbalstošs (labs)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10,8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10,8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4010499703"/>
                  </a:ext>
                </a:extLst>
              </a:tr>
              <a:tr h="4752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ctr"/>
                </a:tc>
                <a:extLst>
                  <a:ext uri="{0D108BD9-81ED-4DB2-BD59-A6C34878D82A}">
                    <a16:rowId xmlns:a16="http://schemas.microsoft.com/office/drawing/2014/main" val="239248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02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495934" y="93396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19" y="11661793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10" y="13304927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585" y="1836204"/>
            <a:ext cx="227419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2.Tabula Izvērtējumu sadalījums, ko veic pedagogi profesionālajā izglītībā, strādājot ar Latvijā </a:t>
            </a:r>
            <a:r>
              <a:rPr lang="lv-LV" sz="32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izglītojamiem 2023. gadā par izvērtēto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aspektu-  mācību vide (telpas un iekārtojums) ir motivējošs un sociālo iekļaušanu veicinošs faktors </a:t>
            </a:r>
            <a:r>
              <a:rPr lang="lv-LV" sz="32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endParaRPr lang="lv-LV" sz="32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6174" y="11400733"/>
            <a:ext cx="23051644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107000"/>
              </a:lnSpc>
            </a:pPr>
            <a:r>
              <a:rPr lang="lv-LV" sz="2000" i="1" kern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Avots: autoru aprēķini, pamatojoties uz aptaujas rezultātiem, n = 65, vērtēšanas skala 1-10, kur 1-neatbalsta (slikti); 10-ļoti atbalsta (labi), 0 – nepiemēro/nav informācijas</a:t>
            </a:r>
            <a:endParaRPr lang="lv-LV" sz="20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22090"/>
              </p:ext>
            </p:extLst>
          </p:nvPr>
        </p:nvGraphicFramePr>
        <p:xfrm>
          <a:off x="1159354" y="3825030"/>
          <a:ext cx="22104646" cy="7600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15">
                  <a:extLst>
                    <a:ext uri="{9D8B030D-6E8A-4147-A177-3AD203B41FA5}">
                      <a16:colId xmlns:a16="http://schemas.microsoft.com/office/drawing/2014/main" val="2679641109"/>
                    </a:ext>
                  </a:extLst>
                </a:gridCol>
                <a:gridCol w="6524273">
                  <a:extLst>
                    <a:ext uri="{9D8B030D-6E8A-4147-A177-3AD203B41FA5}">
                      <a16:colId xmlns:a16="http://schemas.microsoft.com/office/drawing/2014/main" val="1658075466"/>
                    </a:ext>
                  </a:extLst>
                </a:gridCol>
                <a:gridCol w="4548502">
                  <a:extLst>
                    <a:ext uri="{9D8B030D-6E8A-4147-A177-3AD203B41FA5}">
                      <a16:colId xmlns:a16="http://schemas.microsoft.com/office/drawing/2014/main" val="1848058107"/>
                    </a:ext>
                  </a:extLst>
                </a:gridCol>
                <a:gridCol w="3458750">
                  <a:extLst>
                    <a:ext uri="{9D8B030D-6E8A-4147-A177-3AD203B41FA5}">
                      <a16:colId xmlns:a16="http://schemas.microsoft.com/office/drawing/2014/main" val="2684062007"/>
                    </a:ext>
                  </a:extLst>
                </a:gridCol>
                <a:gridCol w="3484480">
                  <a:extLst>
                    <a:ext uri="{9D8B030D-6E8A-4147-A177-3AD203B41FA5}">
                      <a16:colId xmlns:a16="http://schemas.microsoft.com/office/drawing/2014/main" val="3321743219"/>
                    </a:ext>
                  </a:extLst>
                </a:gridCol>
                <a:gridCol w="4014026">
                  <a:extLst>
                    <a:ext uri="{9D8B030D-6E8A-4147-A177-3AD203B41FA5}">
                      <a16:colId xmlns:a16="http://schemas.microsoft.com/office/drawing/2014/main" val="2754430110"/>
                    </a:ext>
                  </a:extLst>
                </a:gridCol>
              </a:tblGrid>
              <a:tr h="955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Novērtējumi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Biežums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Derīgi</a:t>
                      </a:r>
                      <a:r>
                        <a:rPr lang="en-GB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Kumulatīvie</a:t>
                      </a:r>
                      <a:r>
                        <a:rPr lang="en-GB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extLst>
                  <a:ext uri="{0D108BD9-81ED-4DB2-BD59-A6C34878D82A}">
                    <a16:rowId xmlns:a16="http://schemas.microsoft.com/office/drawing/2014/main" val="3149987429"/>
                  </a:ext>
                </a:extLst>
              </a:tr>
              <a:tr h="955737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0 - nepiemēro/nav informācijas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6,2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sz="3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6,2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1766435515"/>
                  </a:ext>
                </a:extLst>
              </a:tr>
              <a:tr h="48948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1 - </a:t>
                      </a: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neatbalsta</a:t>
                      </a: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slikti</a:t>
                      </a: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579663120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21473381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185315181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957903625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390394229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533468226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16983105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58296666"/>
                  </a:ext>
                </a:extLst>
              </a:tr>
              <a:tr h="5002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10 - ļoti atbalstošs (labs)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10499703"/>
                  </a:ext>
                </a:extLst>
              </a:tr>
              <a:tr h="48948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ctr"/>
                </a:tc>
                <a:extLst>
                  <a:ext uri="{0D108BD9-81ED-4DB2-BD59-A6C34878D82A}">
                    <a16:rowId xmlns:a16="http://schemas.microsoft.com/office/drawing/2014/main" val="239248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61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495934" y="93396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19" y="11661793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10" y="13304927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796719"/>
            <a:ext cx="226902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Tabula Izvērtējumu sadalījums, ko veic pedagogi profesionālajā izglītībā, strādājot ar Latvijā </a:t>
            </a:r>
            <a:r>
              <a:rPr lang="lv-LV" sz="3200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2023.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gadā par izvērtēto </a:t>
            </a:r>
            <a:r>
              <a:rPr lang="lv-LV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aspektu-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pozitīva emocionālā mācību vide ir motivējošs un sociālo integrāciju veicinošs faktors </a:t>
            </a:r>
            <a:r>
              <a:rPr lang="lv-LV" sz="32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izglītojamiem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0099" y="11519197"/>
            <a:ext cx="23051644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107000"/>
              </a:lnSpc>
            </a:pPr>
            <a:r>
              <a:rPr lang="lv-LV" sz="2000" i="1" kern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Avots: autoru aprēķini, pamatojoties uz aptaujas rezultātiem, n = 65, vērtēšanas skala 1-10, kur 1-neatbalsta (slikti); 10-ļoti atbalsta (labi), 0 – nepiemēro/nav informācijas</a:t>
            </a:r>
            <a:endParaRPr lang="lv-LV" sz="20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96991"/>
              </p:ext>
            </p:extLst>
          </p:nvPr>
        </p:nvGraphicFramePr>
        <p:xfrm>
          <a:off x="914400" y="3910106"/>
          <a:ext cx="22323468" cy="7604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54">
                  <a:extLst>
                    <a:ext uri="{9D8B030D-6E8A-4147-A177-3AD203B41FA5}">
                      <a16:colId xmlns:a16="http://schemas.microsoft.com/office/drawing/2014/main" val="2679641109"/>
                    </a:ext>
                  </a:extLst>
                </a:gridCol>
                <a:gridCol w="6588859">
                  <a:extLst>
                    <a:ext uri="{9D8B030D-6E8A-4147-A177-3AD203B41FA5}">
                      <a16:colId xmlns:a16="http://schemas.microsoft.com/office/drawing/2014/main" val="1658075466"/>
                    </a:ext>
                  </a:extLst>
                </a:gridCol>
                <a:gridCol w="4579383">
                  <a:extLst>
                    <a:ext uri="{9D8B030D-6E8A-4147-A177-3AD203B41FA5}">
                      <a16:colId xmlns:a16="http://schemas.microsoft.com/office/drawing/2014/main" val="1848058107"/>
                    </a:ext>
                  </a:extLst>
                </a:gridCol>
                <a:gridCol w="3507138">
                  <a:extLst>
                    <a:ext uri="{9D8B030D-6E8A-4147-A177-3AD203B41FA5}">
                      <a16:colId xmlns:a16="http://schemas.microsoft.com/office/drawing/2014/main" val="2684062007"/>
                    </a:ext>
                  </a:extLst>
                </a:gridCol>
                <a:gridCol w="3518973">
                  <a:extLst>
                    <a:ext uri="{9D8B030D-6E8A-4147-A177-3AD203B41FA5}">
                      <a16:colId xmlns:a16="http://schemas.microsoft.com/office/drawing/2014/main" val="3321743219"/>
                    </a:ext>
                  </a:extLst>
                </a:gridCol>
                <a:gridCol w="4053761">
                  <a:extLst>
                    <a:ext uri="{9D8B030D-6E8A-4147-A177-3AD203B41FA5}">
                      <a16:colId xmlns:a16="http://schemas.microsoft.com/office/drawing/2014/main" val="2754430110"/>
                    </a:ext>
                  </a:extLst>
                </a:gridCol>
              </a:tblGrid>
              <a:tr h="10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Novērtējumi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Biežums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Derīgi</a:t>
                      </a:r>
                      <a:r>
                        <a:rPr lang="en-GB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Kumulatīvie</a:t>
                      </a:r>
                      <a:r>
                        <a:rPr lang="en-GB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extLst>
                  <a:ext uri="{0D108BD9-81ED-4DB2-BD59-A6C34878D82A}">
                    <a16:rowId xmlns:a16="http://schemas.microsoft.com/office/drawing/2014/main" val="3149987429"/>
                  </a:ext>
                </a:extLst>
              </a:tr>
              <a:tr h="959691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0 - nepiemēro/nav informācijas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1766435515"/>
                  </a:ext>
                </a:extLst>
              </a:tr>
              <a:tr h="52096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1 - </a:t>
                      </a: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neatbalsta</a:t>
                      </a: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slikti</a:t>
                      </a: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579663120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21473381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185315181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957903625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390394229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533468226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16983105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58296666"/>
                  </a:ext>
                </a:extLst>
              </a:tr>
              <a:tr h="5324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10 - ļoti atbalstošs (labs)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10499703"/>
                  </a:ext>
                </a:extLst>
              </a:tr>
              <a:tr h="52096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ctr"/>
                </a:tc>
                <a:extLst>
                  <a:ext uri="{0D108BD9-81ED-4DB2-BD59-A6C34878D82A}">
                    <a16:rowId xmlns:a16="http://schemas.microsoft.com/office/drawing/2014/main" val="239248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381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495934" y="93396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19" y="11661793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10" y="13304927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5931" y="1809018"/>
            <a:ext cx="22377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4.Tabula Izvērtējumu sadalījums, ko veic pedagogi profesionālajā izglītībā, strādājot ar Latvijā </a:t>
            </a:r>
            <a:r>
              <a:rPr lang="lv-LV" sz="3200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2023. gadā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izvērtēto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aspektu- Psiholoģiskais atbalsts ir motivējošs un sociālās iekļaušanas faktors </a:t>
            </a:r>
            <a:r>
              <a:rPr lang="lv-LV" sz="32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izglītojamiem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055" y="11359881"/>
            <a:ext cx="23051644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107000"/>
              </a:lnSpc>
            </a:pPr>
            <a:r>
              <a:rPr lang="lv-LV" sz="2000" i="1" kern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Avots: autoru aprēķini, pamatojoties uz aptaujas rezultātiem, n = 65, vērtēšanas skala 1-10, kur 1-neatbalsta (slikti); 10-ļoti atbalsta (labi), 0 – nepiemēro/nav informācijas</a:t>
            </a:r>
            <a:endParaRPr lang="lv-LV" sz="20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1118"/>
              </p:ext>
            </p:extLst>
          </p:nvPr>
        </p:nvGraphicFramePr>
        <p:xfrm>
          <a:off x="945932" y="3871118"/>
          <a:ext cx="22291937" cy="7556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48">
                  <a:extLst>
                    <a:ext uri="{9D8B030D-6E8A-4147-A177-3AD203B41FA5}">
                      <a16:colId xmlns:a16="http://schemas.microsoft.com/office/drawing/2014/main" val="2679641109"/>
                    </a:ext>
                  </a:extLst>
                </a:gridCol>
                <a:gridCol w="6579552">
                  <a:extLst>
                    <a:ext uri="{9D8B030D-6E8A-4147-A177-3AD203B41FA5}">
                      <a16:colId xmlns:a16="http://schemas.microsoft.com/office/drawing/2014/main" val="1658075466"/>
                    </a:ext>
                  </a:extLst>
                </a:gridCol>
                <a:gridCol w="4572915">
                  <a:extLst>
                    <a:ext uri="{9D8B030D-6E8A-4147-A177-3AD203B41FA5}">
                      <a16:colId xmlns:a16="http://schemas.microsoft.com/office/drawing/2014/main" val="1848058107"/>
                    </a:ext>
                  </a:extLst>
                </a:gridCol>
                <a:gridCol w="3316214">
                  <a:extLst>
                    <a:ext uri="{9D8B030D-6E8A-4147-A177-3AD203B41FA5}">
                      <a16:colId xmlns:a16="http://schemas.microsoft.com/office/drawing/2014/main" val="2684062007"/>
                    </a:ext>
                  </a:extLst>
                </a:gridCol>
                <a:gridCol w="3699973">
                  <a:extLst>
                    <a:ext uri="{9D8B030D-6E8A-4147-A177-3AD203B41FA5}">
                      <a16:colId xmlns:a16="http://schemas.microsoft.com/office/drawing/2014/main" val="3321743219"/>
                    </a:ext>
                  </a:extLst>
                </a:gridCol>
                <a:gridCol w="4048035">
                  <a:extLst>
                    <a:ext uri="{9D8B030D-6E8A-4147-A177-3AD203B41FA5}">
                      <a16:colId xmlns:a16="http://schemas.microsoft.com/office/drawing/2014/main" val="2754430110"/>
                    </a:ext>
                  </a:extLst>
                </a:gridCol>
              </a:tblGrid>
              <a:tr h="105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Novērtējumi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Biežums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Derīgi procenti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Kumulatīvie procenti</a:t>
                      </a:r>
                      <a:endParaRPr lang="lv-LV" sz="32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extLst>
                  <a:ext uri="{0D108BD9-81ED-4DB2-BD59-A6C34878D82A}">
                    <a16:rowId xmlns:a16="http://schemas.microsoft.com/office/drawing/2014/main" val="3149987429"/>
                  </a:ext>
                </a:extLst>
              </a:tr>
              <a:tr h="911494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0 - nepiemēro/nav informācijas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1766435515"/>
                  </a:ext>
                </a:extLst>
              </a:tr>
              <a:tr h="525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1 - neatbalsta (slikti)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579663120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21473381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185315181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957903625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390394229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533468226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16983105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75,4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58296666"/>
                  </a:ext>
                </a:extLst>
              </a:tr>
              <a:tr h="5374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10 - ļoti atbalstošs (labs)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10499703"/>
                  </a:ext>
                </a:extLst>
              </a:tr>
              <a:tr h="525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ctr"/>
                </a:tc>
                <a:extLst>
                  <a:ext uri="{0D108BD9-81ED-4DB2-BD59-A6C34878D82A}">
                    <a16:rowId xmlns:a16="http://schemas.microsoft.com/office/drawing/2014/main" val="239248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18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495934" y="93396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19" y="11661793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10" y="13304927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1344" y="1923054"/>
            <a:ext cx="226747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5.Tabula Izvērtējumu sadalījums, ko veic pedagogi profesionālajā izglītībā, strādājot ar Latvijā </a:t>
            </a:r>
            <a:r>
              <a:rPr lang="lv-LV" sz="3200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r>
              <a:rPr lang="lv-LV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2023. gadā 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izvērtēto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aspektu- individualizēta pieeja un konkrēta jaunieša problēmjautājumu iedziļināšanās ir motivējošs un sociāli iekļaujošs</a:t>
            </a:r>
            <a:r>
              <a:rPr lang="lv-LV" sz="32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faktors </a:t>
            </a:r>
            <a:r>
              <a:rPr lang="lv-LV" sz="32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3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izglītojamiem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055" y="11359881"/>
            <a:ext cx="23051644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107000"/>
              </a:lnSpc>
            </a:pPr>
            <a:r>
              <a:rPr lang="lv-LV" sz="2000" i="1" kern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Avots: autoru aprēķini, pamatojoties uz aptaujas rezultātiem, n = 65, vērtēšanas skala 1-10, kur 1-neatbalsta (slikti); 10-ļoti atbalsta (labi), 0 – nepiemēro/nav informācijas</a:t>
            </a:r>
            <a:endParaRPr lang="lv-LV" sz="20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5574"/>
              </p:ext>
            </p:extLst>
          </p:nvPr>
        </p:nvGraphicFramePr>
        <p:xfrm>
          <a:off x="1141341" y="3971107"/>
          <a:ext cx="22096527" cy="7483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88">
                  <a:extLst>
                    <a:ext uri="{9D8B030D-6E8A-4147-A177-3AD203B41FA5}">
                      <a16:colId xmlns:a16="http://schemas.microsoft.com/office/drawing/2014/main" val="2679641109"/>
                    </a:ext>
                  </a:extLst>
                </a:gridCol>
                <a:gridCol w="6521877">
                  <a:extLst>
                    <a:ext uri="{9D8B030D-6E8A-4147-A177-3AD203B41FA5}">
                      <a16:colId xmlns:a16="http://schemas.microsoft.com/office/drawing/2014/main" val="1658075466"/>
                    </a:ext>
                  </a:extLst>
                </a:gridCol>
                <a:gridCol w="4532829">
                  <a:extLst>
                    <a:ext uri="{9D8B030D-6E8A-4147-A177-3AD203B41FA5}">
                      <a16:colId xmlns:a16="http://schemas.microsoft.com/office/drawing/2014/main" val="1848058107"/>
                    </a:ext>
                  </a:extLst>
                </a:gridCol>
                <a:gridCol w="3471483">
                  <a:extLst>
                    <a:ext uri="{9D8B030D-6E8A-4147-A177-3AD203B41FA5}">
                      <a16:colId xmlns:a16="http://schemas.microsoft.com/office/drawing/2014/main" val="2684062007"/>
                    </a:ext>
                  </a:extLst>
                </a:gridCol>
                <a:gridCol w="3483200">
                  <a:extLst>
                    <a:ext uri="{9D8B030D-6E8A-4147-A177-3AD203B41FA5}">
                      <a16:colId xmlns:a16="http://schemas.microsoft.com/office/drawing/2014/main" val="3321743219"/>
                    </a:ext>
                  </a:extLst>
                </a:gridCol>
                <a:gridCol w="4012550">
                  <a:extLst>
                    <a:ext uri="{9D8B030D-6E8A-4147-A177-3AD203B41FA5}">
                      <a16:colId xmlns:a16="http://schemas.microsoft.com/office/drawing/2014/main" val="2754430110"/>
                    </a:ext>
                  </a:extLst>
                </a:gridCol>
              </a:tblGrid>
              <a:tr h="1025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Novērtējumi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Biežums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Derīgi</a:t>
                      </a:r>
                      <a:r>
                        <a:rPr lang="en-GB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Kumulatīvie</a:t>
                      </a:r>
                      <a:r>
                        <a:rPr lang="en-GB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procenti</a:t>
                      </a:r>
                      <a:endParaRPr lang="lv-LV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b"/>
                </a:tc>
                <a:extLst>
                  <a:ext uri="{0D108BD9-81ED-4DB2-BD59-A6C34878D82A}">
                    <a16:rowId xmlns:a16="http://schemas.microsoft.com/office/drawing/2014/main" val="3149987429"/>
                  </a:ext>
                </a:extLst>
              </a:tr>
              <a:tr h="838602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0 - </a:t>
                      </a: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nepiemēro</a:t>
                      </a: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nav</a:t>
                      </a:r>
                      <a:r>
                        <a:rPr lang="en-GB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informācijas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1766435515"/>
                  </a:ext>
                </a:extLst>
              </a:tr>
              <a:tr h="52502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1 - neatbalsta (slikti)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extLst>
                  <a:ext uri="{0D108BD9-81ED-4DB2-BD59-A6C34878D82A}">
                    <a16:rowId xmlns:a16="http://schemas.microsoft.com/office/drawing/2014/main" val="3579663120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3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21473381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185315181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957903625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390394229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533468226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16983105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858296666"/>
                  </a:ext>
                </a:extLst>
              </a:tr>
              <a:tr h="5366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10 - ļoti atbalstošs (labs)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4010499703"/>
                  </a:ext>
                </a:extLst>
              </a:tr>
              <a:tr h="52502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</a:t>
                      </a: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04" marR="13004" marT="13004" marB="13004" anchor="ctr"/>
                </a:tc>
                <a:extLst>
                  <a:ext uri="{0D108BD9-81ED-4DB2-BD59-A6C34878D82A}">
                    <a16:rowId xmlns:a16="http://schemas.microsoft.com/office/drawing/2014/main" val="239248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007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066" y="1968712"/>
            <a:ext cx="218482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PĒTĪJUMA REZULTĀTI</a:t>
            </a:r>
          </a:p>
          <a:p>
            <a:pPr algn="just"/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1200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6402" y="3432015"/>
            <a:ext cx="20694508" cy="809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PIA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vissvarīgākie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motivējošie faktori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ir personīgā attieksme un komunikācija, viņu problēmu uzklausīšana un morālais atbalsts, pozitīva emocionālā un psiholoģiskā gaisotne, iespējas iesaistīties sportā, jaunsargu un kultūras aktivitātēs, iesaiste skolēnu pašpārvaldē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Erasmus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programmā, NVO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, pašvaldību u.c.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projektos, materiālais atbalsts, izdevumu kompensācija,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kā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arī ērta un estētiska skolas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vide  </a:t>
            </a:r>
            <a:endParaRPr lang="lv-LV" sz="54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1698" y="2262578"/>
            <a:ext cx="218482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PĒTĪJUMA REZULTĀTI</a:t>
            </a:r>
          </a:p>
          <a:p>
            <a:pPr algn="just"/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1200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114" y="3712354"/>
            <a:ext cx="20744390" cy="6316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6160" indent="-6858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Aptaujas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dati liecina, ka PIA pedagogi, kas strādā ar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izglītojamiem,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ir ļoti pozitīvi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novērtējuši individuālo pieeju šai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riska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grupai.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andrīz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puse PIA pedagogu, kas strādā ar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šo riska grupu,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sniedza visaugstāko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vērtējumu šādai individuālai pieejai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un katram skolotājam bija viedoklis par šo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aspektu</a:t>
            </a:r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43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9208" y="799076"/>
            <a:ext cx="218482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PĒTĪJUMA REZULTĀTI</a:t>
            </a:r>
          </a:p>
          <a:p>
            <a:pPr algn="just"/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1200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2504" y="4019374"/>
            <a:ext cx="21209124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lv-LV" sz="48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116" y="1542970"/>
            <a:ext cx="21221551" cy="1028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Labas prakses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analīze:</a:t>
            </a:r>
          </a:p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Valsts līmeņa politika un projekti PIA iestāžu atbalstam darbā ar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</a:t>
            </a:r>
            <a:endParaRPr lang="lv-LV" sz="5400" spc="-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Mērķtiecīgas </a:t>
            </a:r>
            <a:r>
              <a:rPr lang="lv-LV" sz="5400" spc="-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metodoloģijas un apmācības kursi PIA iestāžu administrācijai, skolotājiem un citam personālam darbam ar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</a:t>
            </a:r>
            <a:endParaRPr lang="lv-LV" sz="5400" spc="-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Tiek </a:t>
            </a:r>
            <a:r>
              <a:rPr lang="lv-LV" sz="5400" spc="-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piedāvātas īpaši izstrādātas profesionālās kompetences attīstības </a:t>
            </a:r>
            <a:r>
              <a:rPr lang="lv-LV" sz="5400" spc="-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programmas </a:t>
            </a:r>
          </a:p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PIA iestādes iekšējās kontroles sistēma darbā ar sociālās atstumtības riskam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</a:t>
            </a:r>
            <a:endParaRPr lang="lv-LV" sz="5400" spc="-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40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82005" y="705809"/>
            <a:ext cx="4604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0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IEVADS</a:t>
            </a:r>
            <a:endParaRPr lang="ru-RU" sz="8000" b="1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39114" y="1987562"/>
            <a:ext cx="21768255" cy="978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07000"/>
              </a:lnSpc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Pieaug darba devēju prasības kvalitatīviem un kvalificētiem darbiniekiem, īpaši nepārtrauktas iedzīvotāju skaita samazināšanās un novecošanas sabiedrības apstākļos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 algn="just">
              <a:lnSpc>
                <a:spcPct val="107000"/>
              </a:lnSpc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iss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esošais un topošais darbaspēks ir jāizglīto pēc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iespējas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labāk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un maksimāli jāatbalsta izglītības un apmācības iestādes, jo īpaši attiecībā uz profesionālo izglītību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un apmācību (PIA)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 algn="just">
              <a:lnSpc>
                <a:spcPct val="107000"/>
              </a:lnSpc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atra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PIA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izglītojamā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saglabāšana izglītības sistēmā ir vitāli svarīga, un īpaša uzmanība jāpievērš riskam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izglītojamiem</a:t>
            </a:r>
            <a:endParaRPr lang="lv-LV" sz="54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1862" y="901285"/>
            <a:ext cx="213874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PĒTĪJUMA REZULTĀTI</a:t>
            </a:r>
          </a:p>
          <a:p>
            <a:pPr algn="just"/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1861" y="2345250"/>
            <a:ext cx="21034013" cy="929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Labas prakses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analīze: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Institucionālā reakcija uz valsts politiku un PIA iestāžu paraugprakses piemēri:</a:t>
            </a:r>
          </a:p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Īpaša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amata - mentora ieviešana, kas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strādā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pilnu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dienu, nemācot priekšmetus, bet atbalsta, uzklausa, palīdz risināt problēmas sociālās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atstumtības riskam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izglītojamiem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457560" indent="-45720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Atbalsta personāla iespēja attīstīt savu kompetenci, pamatojoties uz sociālās atstumtības riskam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pakļauto izglītojamo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vajadzībām vai problēmām</a:t>
            </a:r>
          </a:p>
        </p:txBody>
      </p:sp>
    </p:spTree>
    <p:extLst>
      <p:ext uri="{BB962C8B-B14F-4D97-AF65-F5344CB8AC3E}">
        <p14:creationId xmlns:p14="http://schemas.microsoft.com/office/powerpoint/2010/main" val="125358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1098" y="865899"/>
            <a:ext cx="218482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PĒTĪJUMA REZULTĀTI</a:t>
            </a:r>
          </a:p>
          <a:p>
            <a:pPr algn="just"/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2716" y="1707625"/>
            <a:ext cx="21499862" cy="100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Labas prakses</a:t>
            </a:r>
            <a:r>
              <a:rPr lang="lv-LV" sz="5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analīzes rezultāti:</a:t>
            </a:r>
          </a:p>
          <a:p>
            <a:pPr marL="457200" indent="-45684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Inovatīva,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interaktīva pieeja sociālās atstumtības riskam </a:t>
            </a:r>
            <a:r>
              <a:rPr lang="lv-LV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pakļauto izglītojamo </a:t>
            </a: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jautājuma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risināšanai</a:t>
            </a:r>
            <a:r>
              <a:rPr lang="lv-LV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- piemēram, speciāli izraudzīta TV programma “klase”.</a:t>
            </a:r>
            <a:r>
              <a:rPr lang="lv-LV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Tādā veidā </a:t>
            </a:r>
            <a:r>
              <a:rPr lang="lv-LV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izglītojamie</a:t>
            </a: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ir spējuši iegūt apziņu, ka viņi nav vieni ar savām problēmām, ka līdzās ir arī citi vienaudži un ka viņu problēmām ir zināmi </a:t>
            </a: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risinājumi</a:t>
            </a:r>
          </a:p>
          <a:p>
            <a:pPr marL="457200" indent="-45684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Vai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arī visu</a:t>
            </a:r>
            <a:r>
              <a:rPr lang="lv-LV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PIA skolotājiem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ir iespēja diskutēt par </a:t>
            </a: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dažādām kopējām problēmām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un meklēt optimālus risinājumus. Šī bijusi īpaši veiksmīga iniciatīva</a:t>
            </a:r>
          </a:p>
          <a:p>
            <a:pPr marL="457200" indent="-45684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Latvijā </a:t>
            </a: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ir apzināti paraugprakses piemēri darbam ar riskam pakļautajiem jauniešiem gan valsts, gan iestāžu </a:t>
            </a: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līmenī</a:t>
            </a:r>
          </a:p>
          <a:p>
            <a:pPr marL="457200" indent="-45684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lv-LV" sz="4800" spc="-1" dirty="0">
                <a:latin typeface="Verdana" panose="020B0604030504040204" pitchFamily="34" charset="0"/>
                <a:ea typeface="Verdana" panose="020B0604030504040204" pitchFamily="34" charset="0"/>
              </a:rPr>
              <a:t>PIA skolas ir ļoti labi atjaunotas, aprīkotas un radīta jauka </a:t>
            </a:r>
            <a:r>
              <a:rPr lang="lv-LV" sz="48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vide</a:t>
            </a:r>
            <a:endParaRPr lang="lv-LV" sz="48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23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" y="1710765"/>
            <a:ext cx="24422131" cy="11153986"/>
            <a:chOff x="67" y="1710765"/>
            <a:chExt cx="24422131" cy="11153986"/>
          </a:xfrm>
        </p:grpSpPr>
        <p:sp>
          <p:nvSpPr>
            <p:cNvPr id="14" name="TextBox 13"/>
            <p:cNvSpPr txBox="1"/>
            <p:nvPr/>
          </p:nvSpPr>
          <p:spPr>
            <a:xfrm>
              <a:off x="4342180" y="4841769"/>
              <a:ext cx="15702815" cy="4543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pPr>
                <a:spcBef>
                  <a:spcPts val="422"/>
                </a:spcBef>
              </a:pPr>
              <a:r>
                <a:rPr lang="lv-LV" sz="4000" spc="600" dirty="0">
                  <a:solidFill>
                    <a:schemeClr val="accent2"/>
                  </a:solidFill>
                  <a:latin typeface="Verdana"/>
                  <a:cs typeface="Verdana"/>
                </a:rPr>
                <a:t>Izglītības kvalitātes valsts dienesta</a:t>
              </a:r>
            </a:p>
            <a:p>
              <a:pPr>
                <a:spcBef>
                  <a:spcPts val="422"/>
                </a:spcBef>
              </a:pPr>
              <a:r>
                <a:rPr lang="lv-LV" sz="4000" spc="600" dirty="0">
                  <a:solidFill>
                    <a:schemeClr val="accent2"/>
                  </a:solidFill>
                  <a:latin typeface="Verdana"/>
                  <a:cs typeface="Verdana"/>
                </a:rPr>
                <a:t>Eiropas Sociālā fonda</a:t>
              </a:r>
            </a:p>
            <a:p>
              <a:pPr>
                <a:spcBef>
                  <a:spcPts val="422"/>
                </a:spcBef>
              </a:pPr>
              <a:r>
                <a:rPr lang="lv-LV" sz="4000" spc="600" dirty="0">
                  <a:solidFill>
                    <a:schemeClr val="accent2"/>
                  </a:solidFill>
                  <a:latin typeface="Verdana"/>
                  <a:cs typeface="Verdana"/>
                </a:rPr>
                <a:t>projekts Nr. 8.3.4.0/16/|/001</a:t>
              </a:r>
            </a:p>
            <a:p>
              <a:pPr>
                <a:lnSpc>
                  <a:spcPct val="150000"/>
                </a:lnSpc>
                <a:spcBef>
                  <a:spcPts val="422"/>
                </a:spcBef>
              </a:pPr>
              <a:r>
                <a:rPr lang="lv-LV" sz="4000" b="1" spc="600" dirty="0">
                  <a:solidFill>
                    <a:schemeClr val="tx2"/>
                  </a:solidFill>
                  <a:latin typeface="Verdana"/>
                  <a:cs typeface="Verdana"/>
                </a:rPr>
                <a:t>“ATBALSTS PRIEKŠLAICĪGAS MĀCĪBU</a:t>
              </a:r>
            </a:p>
            <a:p>
              <a:pPr>
                <a:lnSpc>
                  <a:spcPct val="150000"/>
                </a:lnSpc>
              </a:pPr>
              <a:r>
                <a:rPr lang="lv-LV" sz="4000" b="1" spc="600" dirty="0">
                  <a:solidFill>
                    <a:schemeClr val="tx2"/>
                  </a:solidFill>
                  <a:latin typeface="Verdana"/>
                  <a:cs typeface="Verdana"/>
                </a:rPr>
                <a:t>PĀRTRAUKŠANAS SAMAZINĀŠANAI”</a:t>
              </a:r>
            </a:p>
            <a:p>
              <a:r>
                <a:rPr lang="lv-LV" sz="4000" dirty="0">
                  <a:latin typeface="Verdana"/>
                  <a:cs typeface="Verdana"/>
                </a:rPr>
                <a:t>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3768" y="1710765"/>
              <a:ext cx="5105400" cy="22733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7" y="6791344"/>
              <a:ext cx="24422131" cy="151877"/>
              <a:chOff x="67" y="6791344"/>
              <a:chExt cx="24422131" cy="151877"/>
            </a:xfrm>
          </p:grpSpPr>
          <p:pic>
            <p:nvPicPr>
              <p:cNvPr id="10" name="Picture 9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89354" y="6791344"/>
                <a:ext cx="2632844" cy="15187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" y="6791344"/>
                <a:ext cx="2632844" cy="151877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9008206" y="12115511"/>
              <a:ext cx="6370762" cy="74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r>
                <a:rPr lang="lv-LV" sz="4400" spc="600" dirty="0">
                  <a:solidFill>
                    <a:schemeClr val="tx2"/>
                  </a:solidFill>
                  <a:latin typeface="Verdana"/>
                  <a:cs typeface="Verdana"/>
                </a:rPr>
                <a:t>www.pumpurs.lv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58" y="244997"/>
            <a:ext cx="23185097" cy="20301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71024" y="9658162"/>
            <a:ext cx="13120722" cy="1333698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8000" b="1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Helvetica Neue Medium"/>
              </a:rPr>
              <a:t>Paldies!</a:t>
            </a:r>
            <a:endParaRPr kumimoji="0" lang="en-US" sz="80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66309" y="13069168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82005" y="705809"/>
            <a:ext cx="4604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0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IEVADS</a:t>
            </a:r>
            <a:endParaRPr lang="ru-RU" sz="8000" b="1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005" y="2504510"/>
            <a:ext cx="21848257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48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PĒTĪJUMA GALVENAIS MĒRĶIS:</a:t>
            </a:r>
          </a:p>
          <a:p>
            <a:pPr algn="just"/>
            <a:endParaRPr lang="lv-LV" sz="12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1200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1200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Izpētīt</a:t>
            </a:r>
            <a:r>
              <a:rPr lang="lv-LV" sz="5400" b="1" spc="-1" dirty="0">
                <a:latin typeface="Verdana" panose="020B0604030504040204" pitchFamily="34" charset="0"/>
                <a:ea typeface="Verdana" panose="020B0604030504040204" pitchFamily="34" charset="0"/>
              </a:rPr>
              <a:t>, kā PIA var veicināt riskam pakļauto jauniešu sociālo iekļaušanu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gan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novērst</a:t>
            </a:r>
            <a:r>
              <a:rPr lang="lv-LV" sz="5400" b="1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latin typeface="Verdana" panose="020B0604030504040204" pitchFamily="34" charset="0"/>
                <a:ea typeface="Verdana" panose="020B0604030504040204" pitchFamily="34" charset="0"/>
              </a:rPr>
              <a:t>priekšlaicīgu mācību </a:t>
            </a:r>
            <a:r>
              <a:rPr lang="lv-LV" sz="5400" b="1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pārtraukšanu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, atvieglojot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latin typeface="Verdana" panose="020B0604030504040204" pitchFamily="34" charset="0"/>
                <a:ea typeface="Verdana" panose="020B0604030504040204" pitchFamily="34" charset="0"/>
              </a:rPr>
              <a:t>pāreju starp dažādiem (sociāliem) mācību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kontekstiem, piemēram, pāreju no skolas uz darbu, kā arī sarežģītu personīgo un institucionālo faktoru mijiedarbību un atšķirīgās dimensijas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ap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jauniešu ekosistēmām, kas ietekmē viņu mācību trajektorijas un dzīves karjeru</a:t>
            </a:r>
          </a:p>
        </p:txBody>
      </p:sp>
    </p:spTree>
    <p:extLst>
      <p:ext uri="{BB962C8B-B14F-4D97-AF65-F5344CB8AC3E}">
        <p14:creationId xmlns:p14="http://schemas.microsoft.com/office/powerpoint/2010/main" val="1774318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82005" y="705809"/>
            <a:ext cx="4604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0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IEVADS</a:t>
            </a:r>
            <a:endParaRPr lang="ru-RU" sz="8000" b="1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1582005" y="1938560"/>
            <a:ext cx="22412246" cy="2066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lv-LV" sz="4000" strike="noStrike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Kopā ar kolēģiem no </a:t>
            </a:r>
            <a:r>
              <a:rPr lang="lv-LV" sz="40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lv-LV" sz="4000" strike="noStrike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ietuvas, </a:t>
            </a:r>
            <a:r>
              <a:rPr lang="lv-LV" sz="40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lv-LV" sz="4000" strike="noStrike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orvēģijas un </a:t>
            </a:r>
            <a:r>
              <a:rPr lang="lv-LV" sz="40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lv-LV" sz="4000" strike="noStrike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gaunijas </a:t>
            </a:r>
            <a:r>
              <a:rPr lang="lv-LV" sz="40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lv-LV" sz="4000" strike="noStrike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atvijas </a:t>
            </a:r>
            <a:r>
              <a:rPr lang="lv-LV" sz="40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lv-LV" sz="4000" strike="noStrike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niversitātes pētnieku komandai bija iespējams piedalīties profesionālās izglītības un apmācības (PIA) norisēm veltītā pētniecības projektā</a:t>
            </a:r>
            <a:endParaRPr lang="lv-LV" sz="4000" strike="noStrike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6627" y="4158305"/>
            <a:ext cx="11200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PAŠREIZĒJĀS IZPĒTES MĒRĶIS</a:t>
            </a:r>
            <a:r>
              <a:rPr lang="lv-LV" sz="48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sz="48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1139114" y="5142244"/>
            <a:ext cx="22291148" cy="6923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560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Izpētīt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viedokļus un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atbalsta pasākumus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iestāžu pedagogiem, administratīvajam personālam un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lai novērstu mācību pārtraukšanu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ietvaros un palielinātu profesionālās izglītības pievilcību izglītojamo acīs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lv-LV" sz="1200" b="0" strike="noStrike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Apzināt un izvērtēt labo praksi,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tostarp pedagogu darbu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motivējot izglītojamos apgūt profesiju un kļūt par ekonomiski aktīviem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sabiedrības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locekļiem</a:t>
            </a:r>
            <a:endParaRPr lang="lv-LV" sz="5400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26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85" y="364609"/>
            <a:ext cx="23609366" cy="12970837"/>
            <a:chOff x="384885" y="364609"/>
            <a:chExt cx="23609366" cy="12970837"/>
          </a:xfrm>
        </p:grpSpPr>
        <p:grpSp>
          <p:nvGrpSpPr>
            <p:cNvPr id="5" name="Group 4"/>
            <p:cNvGrpSpPr/>
            <p:nvPr/>
          </p:nvGrpSpPr>
          <p:grpSpPr>
            <a:xfrm>
              <a:off x="23040759" y="6925800"/>
              <a:ext cx="953492" cy="6409646"/>
              <a:chOff x="23040759" y="6925800"/>
              <a:chExt cx="953492" cy="64096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0759" y="12012860"/>
                <a:ext cx="953492" cy="132258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1294057" y="9164190"/>
                <a:ext cx="4611797" cy="13501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885" y="364609"/>
              <a:ext cx="754229" cy="12970837"/>
              <a:chOff x="384885" y="364609"/>
              <a:chExt cx="754229" cy="12970837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51702" y="11697372"/>
            <a:ext cx="3352728" cy="162940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576337" y="11480892"/>
            <a:ext cx="3370400" cy="197014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9535844" y="11518728"/>
            <a:ext cx="1835830" cy="166390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7208742" y="12108059"/>
            <a:ext cx="3175799" cy="894418"/>
          </a:xfrm>
          <a:prstGeom prst="rect">
            <a:avLst/>
          </a:prstGeom>
        </p:spPr>
      </p:pic>
      <p:pic>
        <p:nvPicPr>
          <p:cNvPr id="28" name="Picture 27" descr="https://www.bvef.lu.lv/fileadmin/_processed_/d/c/csm_BVEF_logo_vert_CMYK_LV_86a7a9823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37" y="11480892"/>
            <a:ext cx="1922225" cy="17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6102725" y="11518728"/>
            <a:ext cx="3366363" cy="1663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2947" y="12108059"/>
            <a:ext cx="3089950" cy="93537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6"/>
          <a:stretch>
            <a:fillRect/>
          </a:stretch>
        </p:blipFill>
        <p:spPr>
          <a:xfrm>
            <a:off x="3850548" y="11541368"/>
            <a:ext cx="3370400" cy="197014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2"/>
          <a:stretch>
            <a:fillRect/>
          </a:stretch>
        </p:blipFill>
        <p:spPr>
          <a:xfrm>
            <a:off x="13986342" y="11518728"/>
            <a:ext cx="2046927" cy="174658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706874" y="13265314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9561" y="398787"/>
            <a:ext cx="208838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0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</a:t>
            </a:r>
            <a:r>
              <a:rPr lang="lv-LV" sz="80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80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PĒTNIECĪBAS </a:t>
            </a:r>
            <a:r>
              <a:rPr lang="lv-LV" sz="80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METODES:</a:t>
            </a:r>
            <a:endParaRPr lang="ru-RU" sz="80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1052352" y="1722226"/>
            <a:ext cx="22480093" cy="1006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686160" indent="-685800" algn="l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zinātniskas publikācijas un iepriekš veikta pētījumu rezultātu analīze</a:t>
            </a:r>
            <a:endParaRPr lang="lv-LV" sz="5400" b="0" strike="noStrike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6160" indent="-685800" algn="l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tiesību aktu dokumentu analīze</a:t>
            </a:r>
            <a:endParaRPr lang="lv-LV" sz="5400" b="0" strike="noStrike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6160" indent="-685800" algn="l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 profesionālo izglītību saistīto laikrindu analīze</a:t>
            </a:r>
            <a:endParaRPr lang="lv-LV" sz="5400" b="0" strike="noStrike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6160" indent="-685800" algn="l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fokusgrupu diskusijas ar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0" strike="noStrike" spc="-7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mācībspēkiem un palīgpersonālu</a:t>
            </a:r>
            <a:endParaRPr lang="lv-LV" sz="5400" b="0" strike="noStrike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6160" indent="-685800" algn="l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7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studentu intervijas</a:t>
            </a:r>
            <a:endParaRPr lang="lv-LV" sz="5400" b="0" strike="noStrike" spc="-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6160" indent="-685800" algn="l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b="0" strike="noStrike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labas prakses analīze</a:t>
            </a:r>
          </a:p>
          <a:p>
            <a:pPr marL="686160" indent="-6858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Latvijā profesionālajā izglītībā 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strādājošo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mācībspēku aptauja, kas </a:t>
            </a: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strādā ar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riska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pakļautiem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izglītojamiem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Aptauja tika organizēta un aptaujas anketa izstrādāta un pārbaudīta, veicot aprobāciju ciešā sadarbībā ar Izglītības kvalitātes valsts dienestu</a:t>
            </a:r>
            <a:endParaRPr lang="lv-LV" sz="5400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63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757934" y="1734179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1" y="11549317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10" y="13245102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024" y="4424914"/>
            <a:ext cx="224805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Individuālās intervijās ar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 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Latvijā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tika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norādīta izšķirošā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nozīme grupas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mentora/atbalsta personāla klātbūtnei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kas velta </a:t>
            </a:r>
            <a:r>
              <a:rPr lang="lv-LV" sz="5400" b="1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savu pilna laika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darbu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konsultējoties ar studentiem un atbildot uz viņu jautājumiem, kas saistīti ar viņu dzīves organizāciju un motivācijas veicināšanu mācībām un individuālajam darbam</a:t>
            </a:r>
          </a:p>
          <a:p>
            <a:pPr algn="just"/>
            <a:endParaRPr lang="lv-LV" sz="5400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945172" y="1516566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1" y="11549317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09" y="13245102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372" y="3513439"/>
            <a:ext cx="2204284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lv-LV" sz="5400" spc="-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pārstāvju fokusa grupas diskusijās tika norādīts, ka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savā darbā ar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</a:t>
            </a:r>
            <a:r>
              <a:rPr lang="lv-LV" dirty="0"/>
              <a:t>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ir </a:t>
            </a:r>
            <a:r>
              <a:rPr lang="lv-LV" sz="5400" spc="-1" dirty="0">
                <a:latin typeface="Verdana" panose="020B0604030504040204" pitchFamily="34" charset="0"/>
                <a:ea typeface="Verdana" panose="020B0604030504040204" pitchFamily="34" charset="0"/>
              </a:rPr>
              <a:t>ļoti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svarīgi pilnveidot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savas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 profesionālās iemaņas, kompetenci</a:t>
            </a:r>
            <a:r>
              <a:rPr lang="lv-LV" sz="5400" spc="-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kā arī nodrošināt uzraudzības pasākumus, īpaši, lai novērstu izdegšanu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200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2023. gadā veikta to pedagogu aptauja, kuri strādā ar </a:t>
            </a:r>
            <a:r>
              <a:rPr lang="lv-LV" sz="5400" dirty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</a:t>
            </a:r>
            <a:r>
              <a:rPr lang="lv-LV" sz="5400" dirty="0"/>
              <a:t> </a:t>
            </a:r>
            <a:endParaRPr lang="lv-LV" sz="5400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761295" y="1596372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1" y="11549317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09" y="13245102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597" y="3656333"/>
            <a:ext cx="22449593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Detalizēta analīze par mācībspēku pārstāvju viedokļiem darbā ar </a:t>
            </a:r>
            <a:r>
              <a:rPr lang="lv-LV" sz="5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</a:t>
            </a:r>
            <a:r>
              <a:rPr lang="lv-LV" sz="54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bija šāda:</a:t>
            </a:r>
          </a:p>
          <a:p>
            <a:pPr algn="just"/>
            <a:endParaRPr lang="lv-LV" sz="1200" spc="-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Ārpusskolas/brīvā laika pavadīšanas iespējas ir būtisks motivējošs un sociālās iekļaušanas faktors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Fiziskās izglītības vide (telpas un iekārtojums) ir motivējošs un sociālo integrāciju veicinošs faktors sociālās atstumtības riskam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endParaRPr lang="lv-LV" sz="54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75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788276" y="1654625"/>
            <a:ext cx="22292697" cy="176458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EMPĪRISKĀS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IZPĒTES</a:t>
            </a:r>
            <a:r>
              <a:rPr lang="lv-LV" sz="5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ATZIŅAS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5400" b="1" spc="-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MĀCĪBSPĒKU APTAUJU </a:t>
            </a:r>
            <a:r>
              <a:rPr lang="lv-LV" sz="5400" b="1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 LATVIJĀ</a:t>
            </a:r>
            <a:endParaRPr lang="lv-LV" sz="5400" spc="-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1" y="11549317"/>
            <a:ext cx="23185097" cy="2030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66309" y="13245102"/>
            <a:ext cx="1182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«VAKAR. ŠODIEN. RĪT», RĪGA, 21.09.2023.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232" y="3691527"/>
            <a:ext cx="2244959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54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Detalizēta analīze par mācībspēku pārstāvju viedokļiem darbā ar </a:t>
            </a:r>
            <a:r>
              <a:rPr lang="lv-LV" sz="5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sociālās atstumtības riskam pakļautiem izglītojamiem</a:t>
            </a:r>
            <a:r>
              <a:rPr lang="lv-LV" sz="5400" spc="-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bija šāda:</a:t>
            </a:r>
          </a:p>
          <a:p>
            <a:pPr algn="just"/>
            <a:endParaRPr lang="lv-LV" sz="1200" spc="-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Pozitīva emocionālā mācību vide ir motivējošs un sociālo iekļautību veicinošs faktors sociālās atstumtības riskam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</a:p>
          <a:p>
            <a:pPr algn="just"/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54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Psiholoģiskais atbalsts ir motivējošs un sociālās iekļaušanas faktors sociālās atstumtības riskam </a:t>
            </a:r>
            <a:r>
              <a:rPr lang="lv-LV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pakļautiem izglītojamiem </a:t>
            </a:r>
            <a:endParaRPr lang="lv-LV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88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pumpurs colours">
      <a:dk1>
        <a:srgbClr val="000000"/>
      </a:dk1>
      <a:lt1>
        <a:srgbClr val="FFFFFF"/>
      </a:lt1>
      <a:dk2>
        <a:srgbClr val="693E87"/>
      </a:dk2>
      <a:lt2>
        <a:srgbClr val="535353"/>
      </a:lt2>
      <a:accent1>
        <a:srgbClr val="693E87"/>
      </a:accent1>
      <a:accent2>
        <a:srgbClr val="AEBC0C"/>
      </a:accent2>
      <a:accent3>
        <a:srgbClr val="DDDD22"/>
      </a:accent3>
      <a:accent4>
        <a:srgbClr val="693E87"/>
      </a:accent4>
      <a:accent5>
        <a:srgbClr val="AEBC0C"/>
      </a:accent5>
      <a:accent6>
        <a:srgbClr val="DDDD22"/>
      </a:accent6>
      <a:hlink>
        <a:srgbClr val="693E87"/>
      </a:hlink>
      <a:folHlink>
        <a:srgbClr val="FF00F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2123</Words>
  <Application>Microsoft Office PowerPoint</Application>
  <PresentationFormat>Custom</PresentationFormat>
  <Paragraphs>420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Verdana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BVEF</dc:creator>
  <cp:lastModifiedBy>BVEF</cp:lastModifiedBy>
  <cp:revision>147</cp:revision>
  <dcterms:modified xsi:type="dcterms:W3CDTF">2023-09-20T15:44:43Z</dcterms:modified>
</cp:coreProperties>
</file>